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06" r:id="rId3"/>
    <p:sldId id="257" r:id="rId4"/>
    <p:sldId id="264" r:id="rId5"/>
    <p:sldId id="269" r:id="rId6"/>
    <p:sldId id="271" r:id="rId7"/>
    <p:sldId id="273" r:id="rId8"/>
    <p:sldId id="275" r:id="rId9"/>
    <p:sldId id="307" r:id="rId10"/>
    <p:sldId id="260" r:id="rId11"/>
    <p:sldId id="261" r:id="rId12"/>
    <p:sldId id="262" r:id="rId13"/>
    <p:sldId id="263" r:id="rId14"/>
    <p:sldId id="308" r:id="rId15"/>
    <p:sldId id="277" r:id="rId16"/>
    <p:sldId id="280" r:id="rId17"/>
    <p:sldId id="282" r:id="rId18"/>
    <p:sldId id="266" r:id="rId19"/>
    <p:sldId id="284" r:id="rId20"/>
    <p:sldId id="288" r:id="rId21"/>
    <p:sldId id="291" r:id="rId22"/>
    <p:sldId id="292" r:id="rId23"/>
    <p:sldId id="293" r:id="rId24"/>
    <p:sldId id="295" r:id="rId25"/>
    <p:sldId id="297" r:id="rId26"/>
    <p:sldId id="302" r:id="rId27"/>
    <p:sldId id="299" r:id="rId28"/>
    <p:sldId id="305" r:id="rId29"/>
    <p:sldId id="258" r:id="rId30"/>
  </p:sldIdLst>
  <p:sldSz cx="12192000" cy="6858000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3" pos="3795" userDrawn="1">
          <p15:clr>
            <a:srgbClr val="A4A3A4"/>
          </p15:clr>
        </p15:guide>
        <p15:guide id="4" pos="982" userDrawn="1">
          <p15:clr>
            <a:srgbClr val="A4A3A4"/>
          </p15:clr>
        </p15:guide>
        <p15:guide id="5" pos="1300" userDrawn="1">
          <p15:clr>
            <a:srgbClr val="A4A3A4"/>
          </p15:clr>
        </p15:guide>
        <p15:guide id="6" pos="5201" userDrawn="1">
          <p15:clr>
            <a:srgbClr val="A4A3A4"/>
          </p15:clr>
        </p15:guide>
        <p15:guide id="7" orient="horz" pos="890" userDrawn="1">
          <p15:clr>
            <a:srgbClr val="A4A3A4"/>
          </p15:clr>
        </p15:guide>
        <p15:guide id="8" orient="horz" pos="2137" userDrawn="1">
          <p15:clr>
            <a:srgbClr val="A4A3A4"/>
          </p15:clr>
        </p15:guide>
        <p15:guide id="9" orient="horz" pos="1389" userDrawn="1">
          <p15:clr>
            <a:srgbClr val="A4A3A4"/>
          </p15:clr>
        </p15:guide>
        <p15:guide id="10" orient="horz" pos="2954" userDrawn="1">
          <p15:clr>
            <a:srgbClr val="A4A3A4"/>
          </p15:clr>
        </p15:guide>
        <p15:guide id="11" pos="23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3424"/>
    <a:srgbClr val="DC3729"/>
    <a:srgbClr val="1D4999"/>
    <a:srgbClr val="E1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217" autoAdjust="0"/>
  </p:normalViewPr>
  <p:slideViewPr>
    <p:cSldViewPr snapToGrid="0" showGuides="1">
      <p:cViewPr>
        <p:scale>
          <a:sx n="75" d="100"/>
          <a:sy n="75" d="100"/>
        </p:scale>
        <p:origin x="132" y="-522"/>
      </p:cViewPr>
      <p:guideLst>
        <p:guide orient="horz" pos="2546"/>
        <p:guide pos="3795"/>
        <p:guide pos="982"/>
        <p:guide pos="1300"/>
        <p:guide pos="5201"/>
        <p:guide orient="horz" pos="890"/>
        <p:guide orient="horz" pos="2137"/>
        <p:guide orient="horz" pos="1389"/>
        <p:guide orient="horz" pos="2954"/>
        <p:guide pos="236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17F4A-2FD4-4326-A05E-80D9B20C8F6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D300B-D04F-47FE-8C28-AF72AFBCE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6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Изменил межстрочный</a:t>
            </a:r>
            <a:r>
              <a:rPr lang="ru-RU" baseline="0" dirty="0" smtClean="0"/>
              <a:t> интервал и сделал подложку под комментарий.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300B-D04F-47FE-8C28-AF72AFBCE9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53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Изменил межстрочный интервал в системе.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300B-D04F-47FE-8C28-AF72AFBCE97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387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/>
              <a:t>Вместо крестика, убирающего пример, добавила ссылку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300B-D04F-47FE-8C28-AF72AFBCE97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1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300B-D04F-47FE-8C28-AF72AFBCE9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65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Поменял кавычки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300B-D04F-47FE-8C28-AF72AFBCE9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07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300B-D04F-47FE-8C28-AF72AFBCE9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</a:t>
            </a:r>
            <a:r>
              <a:rPr lang="ru-RU" baseline="0" dirty="0" smtClean="0"/>
              <a:t> на этом слайде может быть непрерывной, без необходимости нажимать на мышку несколько раз. </a:t>
            </a:r>
            <a:r>
              <a:rPr lang="ru-RU" i="1" baseline="0" dirty="0" smtClean="0"/>
              <a:t>ГОТОВО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300B-D04F-47FE-8C28-AF72AFBCE9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5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Поменял порядок элементов. Нужно поправить анимацию. </a:t>
            </a:r>
            <a:r>
              <a:rPr lang="ru-RU" i="1" dirty="0" smtClean="0"/>
              <a:t>– Готово</a:t>
            </a:r>
            <a:r>
              <a:rPr lang="ru-RU" dirty="0" smtClean="0"/>
              <a:t>. Сделать пример</a:t>
            </a:r>
            <a:r>
              <a:rPr lang="ru-RU" baseline="0" dirty="0" smtClean="0"/>
              <a:t> для направления  «Прорывная идея»  с текстом: «</a:t>
            </a: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идея, которая имеет уникальность и оригинальность. Идея не должна являться социальным проектом и ее направление не отражено в других разделах.» </a:t>
            </a:r>
            <a:r>
              <a:rPr lang="ru-RU" sz="12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Добавила, второй</a:t>
            </a:r>
            <a:r>
              <a:rPr lang="ru-RU" sz="1200" i="1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пример появляется при клике по ссылке «Прорывная идея»</a:t>
            </a:r>
            <a:endParaRPr lang="ru-RU" sz="1200" i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300B-D04F-47FE-8C28-AF72AFBCE97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300B-D04F-47FE-8C28-AF72AFBCE97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39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Система</a:t>
            </a:r>
            <a:r>
              <a:rPr lang="ru-RU" baseline="0" dirty="0" smtClean="0"/>
              <a:t> 4и находится во внутренней сети РЖД. Это руководство тоже будет внутри этой сети. - </a:t>
            </a:r>
            <a:r>
              <a:rPr lang="ru-RU" i="1" baseline="0" dirty="0" smtClean="0"/>
              <a:t>ОК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300B-D04F-47FE-8C28-AF72AFBCE97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82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Добавил 8 пункт - </a:t>
            </a:r>
            <a:r>
              <a:rPr lang="ru-RU" i="1" dirty="0" smtClean="0"/>
              <a:t>Поправила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300B-D04F-47FE-8C28-AF72AFBCE97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4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Безымянный-9_Монтажная область 1.png" descr="Безымянный-9_Монтажная область 1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38F-95E7-4508-B995-9FEBEB05F24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F39-DAE1-4EA4-8C53-9884BF63A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5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38F-95E7-4508-B995-9FEBEB05F24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F39-DAE1-4EA4-8C53-9884BF63A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38F-95E7-4508-B995-9FEBEB05F24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F39-DAE1-4EA4-8C53-9884BF63A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5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Безымянный-9_Монтажная область 1 копия.png" descr="Безымянный-9_Монтажная область 1 копия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641"/>
            <a:ext cx="12193904" cy="685735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452" y="160939"/>
            <a:ext cx="10515600" cy="89550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38F-95E7-4508-B995-9FEBEB05F24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F39-DAE1-4EA4-8C53-9884BF63A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851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869" userDrawn="1">
          <p15:clr>
            <a:srgbClr val="FBAE40"/>
          </p15:clr>
        </p15:guide>
        <p15:guide id="4" pos="71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38F-95E7-4508-B995-9FEBEB05F24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F39-DAE1-4EA4-8C53-9884BF63A01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683" y="272956"/>
            <a:ext cx="10515600" cy="73697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2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38F-95E7-4508-B995-9FEBEB05F24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F39-DAE1-4EA4-8C53-9884BF63A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4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38F-95E7-4508-B995-9FEBEB05F24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F39-DAE1-4EA4-8C53-9884BF63A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5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38F-95E7-4508-B995-9FEBEB05F24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F39-DAE1-4EA4-8C53-9884BF63A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5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38F-95E7-4508-B995-9FEBEB05F24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F39-DAE1-4EA4-8C53-9884BF63A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7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38F-95E7-4508-B995-9FEBEB05F24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F39-DAE1-4EA4-8C53-9884BF63A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1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038F-95E7-4508-B995-9FEBEB05F24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6F39-DAE1-4EA4-8C53-9884BF63A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8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B038F-95E7-4508-B995-9FEBEB05F24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26F39-DAE1-4EA4-8C53-9884BF63A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4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patents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23.png"/><Relationship Id="rId7" Type="http://schemas.openxmlformats.org/officeDocument/2006/relationships/hyperlink" Target="http://4i.gvc.oao.rzd/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5" Type="http://schemas.openxmlformats.org/officeDocument/2006/relationships/slide" Target="slide3.xml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slide" Target="slide3.xml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slide" Target="slide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9.xml"/><Relationship Id="rId18" Type="http://schemas.openxmlformats.org/officeDocument/2006/relationships/slide" Target="slide25.xml"/><Relationship Id="rId3" Type="http://schemas.openxmlformats.org/officeDocument/2006/relationships/image" Target="../media/image5.png"/><Relationship Id="rId21" Type="http://schemas.openxmlformats.org/officeDocument/2006/relationships/slide" Target="slide28.xml"/><Relationship Id="rId7" Type="http://schemas.openxmlformats.org/officeDocument/2006/relationships/slide" Target="slide4.xml"/><Relationship Id="rId12" Type="http://schemas.openxmlformats.org/officeDocument/2006/relationships/slide" Target="slide16.xml"/><Relationship Id="rId17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22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image" Target="../media/image7.png"/><Relationship Id="rId15" Type="http://schemas.openxmlformats.org/officeDocument/2006/relationships/slide" Target="slide21.xml"/><Relationship Id="rId23" Type="http://schemas.openxmlformats.org/officeDocument/2006/relationships/slide" Target="slide17.xml"/><Relationship Id="rId10" Type="http://schemas.openxmlformats.org/officeDocument/2006/relationships/slide" Target="slide8.xml"/><Relationship Id="rId19" Type="http://schemas.openxmlformats.org/officeDocument/2006/relationships/slide" Target="slide27.xml"/><Relationship Id="rId4" Type="http://schemas.openxmlformats.org/officeDocument/2006/relationships/image" Target="../media/image6.png"/><Relationship Id="rId9" Type="http://schemas.openxmlformats.org/officeDocument/2006/relationships/slide" Target="slide18.xml"/><Relationship Id="rId14" Type="http://schemas.openxmlformats.org/officeDocument/2006/relationships/slide" Target="slide20.xml"/><Relationship Id="rId22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13.png"/><Relationship Id="rId10" Type="http://schemas.openxmlformats.org/officeDocument/2006/relationships/slide" Target="slide7.xml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3.xml"/><Relationship Id="rId3" Type="http://schemas.openxmlformats.org/officeDocument/2006/relationships/slide" Target="slide14.xml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8.png"/><Relationship Id="rId5" Type="http://schemas.openxmlformats.org/officeDocument/2006/relationships/slide" Target="slide10.xml"/><Relationship Id="rId15" Type="http://schemas.openxmlformats.org/officeDocument/2006/relationships/slide" Target="slide12.xml"/><Relationship Id="rId10" Type="http://schemas.openxmlformats.org/officeDocument/2006/relationships/slide" Target="slide13.xml"/><Relationship Id="rId4" Type="http://schemas.openxmlformats.org/officeDocument/2006/relationships/image" Target="../media/image16.jpeg"/><Relationship Id="rId9" Type="http://schemas.openxmlformats.org/officeDocument/2006/relationships/image" Target="../media/image19.jpe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7505" y="2681288"/>
            <a:ext cx="8020493" cy="1861911"/>
          </a:xfrm>
        </p:spPr>
        <p:txBody>
          <a:bodyPr/>
          <a:lstStyle/>
          <a:p>
            <a:pPr algn="l"/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ssianRail G Pro Medium" panose="02000605040000020004" pitchFamily="50" charset="-52"/>
                <a:cs typeface="Calibri"/>
                <a:sym typeface="Calibri"/>
              </a:rPr>
              <a:t>РУКОВОДСТВО </a:t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ssianRail G Pro Medium" panose="02000605040000020004" pitchFamily="50" charset="-52"/>
                <a:cs typeface="Calibri"/>
                <a:sym typeface="Calibri"/>
              </a:rPr>
            </a:b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ssianRail G Pro Medium" panose="02000605040000020004" pitchFamily="50" charset="-52"/>
                <a:cs typeface="Calibri"/>
                <a:sym typeface="Calibri"/>
              </a:rPr>
              <a:t>ПО ЗАПОЛНЕНИЮ ПАСПОРТА ПРОЕКТА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782888" y="5312841"/>
            <a:ext cx="2512126" cy="435935"/>
            <a:chOff x="1394466" y="1569516"/>
            <a:chExt cx="3315512" cy="43593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394466" y="1569516"/>
              <a:ext cx="3315512" cy="435935"/>
            </a:xfrm>
            <a:prstGeom prst="roundRect">
              <a:avLst>
                <a:gd name="adj" fmla="val 50000"/>
              </a:avLst>
            </a:prstGeom>
            <a:solidFill>
              <a:srgbClr val="DC372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94148" y="1602817"/>
              <a:ext cx="2310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Начать изучение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Скругленный прямоугольник 11">
            <a:hlinkClick r:id="" action="ppaction://hlinkshowjump?jump=nextslide"/>
          </p:cNvPr>
          <p:cNvSpPr/>
          <p:nvPr/>
        </p:nvSpPr>
        <p:spPr>
          <a:xfrm>
            <a:off x="2782888" y="5312840"/>
            <a:ext cx="2512126" cy="435935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69919" y="4600349"/>
            <a:ext cx="4522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Интерактивная инструкция</a:t>
            </a:r>
            <a:endParaRPr lang="ru-RU" sz="2000" dirty="0"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уга 15"/>
          <p:cNvSpPr/>
          <p:nvPr/>
        </p:nvSpPr>
        <p:spPr>
          <a:xfrm rot="19010711">
            <a:off x="9999357" y="1291671"/>
            <a:ext cx="891660" cy="931980"/>
          </a:xfrm>
          <a:prstGeom prst="arc">
            <a:avLst>
              <a:gd name="adj1" fmla="val 15592503"/>
              <a:gd name="adj2" fmla="val 351143"/>
            </a:avLst>
          </a:prstGeom>
          <a:noFill/>
          <a:ln w="15875" cap="rnd">
            <a:solidFill>
              <a:srgbClr val="DC3729"/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277" y="187494"/>
            <a:ext cx="10515600" cy="8955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Пассажирский комплекс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6104" y="1534300"/>
            <a:ext cx="1148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DC3729"/>
                </a:solidFill>
              </a:rPr>
              <a:t>Темы:</a:t>
            </a:r>
            <a:endParaRPr lang="ru-RU" dirty="0">
              <a:solidFill>
                <a:srgbClr val="DC372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6104" y="2024063"/>
            <a:ext cx="70642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Внедрение цифровых систем управления вокзалом;</a:t>
            </a:r>
          </a:p>
          <a:p>
            <a:pPr marL="228600" indent="-2286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Цифровые мобильные клиентские сервисы;</a:t>
            </a:r>
          </a:p>
          <a:p>
            <a:pPr marL="228600" indent="-2286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Создание модели сбалансированного вокзального комплекса;</a:t>
            </a:r>
          </a:p>
          <a:p>
            <a:pPr marL="228600" indent="-2286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Формирование транспортно-пересадочных узлов (ТПУ) на базе железнодорожных вокзалов (</a:t>
            </a:r>
            <a:r>
              <a:rPr lang="ru-RU" sz="1200" dirty="0" err="1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хабы</a:t>
            </a:r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);</a:t>
            </a:r>
          </a:p>
          <a:p>
            <a:pPr marL="228600" indent="-2286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Ускорение и запуск пассажирских поездов в коридоре «Центр-Юг»;</a:t>
            </a:r>
          </a:p>
          <a:p>
            <a:pPr marL="228600" indent="-2286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Максимизация применения двухэтажных подвижных составов;</a:t>
            </a:r>
          </a:p>
          <a:p>
            <a:pPr marL="228600" indent="-2286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Модернизация и использование устаревших вагонов;</a:t>
            </a:r>
          </a:p>
          <a:p>
            <a:pPr marL="228600" indent="-2286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Совершенствование системы тарифов и ценовой политики;</a:t>
            </a:r>
          </a:p>
          <a:p>
            <a:pPr marL="228600" indent="-2286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Предоставление новых услуг в поездах и на вокзальных территориях;</a:t>
            </a:r>
          </a:p>
          <a:p>
            <a:pPr marL="228600" indent="-2286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Оптимизация вагонной составляющей;</a:t>
            </a:r>
          </a:p>
          <a:p>
            <a:pPr marL="228600" indent="-2286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Комплексное развитие автобусных перевозок;</a:t>
            </a:r>
          </a:p>
          <a:p>
            <a:pPr marL="228600" indent="-2286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Сокращение межпоездных </a:t>
            </a: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интервалов;</a:t>
            </a:r>
          </a:p>
          <a:p>
            <a:pPr marL="228600" indent="-2286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Оптимизация </a:t>
            </a:r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использования площадей вокзалов;</a:t>
            </a:r>
          </a:p>
          <a:p>
            <a:pPr marL="228600" indent="-2286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Другое</a:t>
            </a:r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127125" y="1253946"/>
            <a:ext cx="838094" cy="820634"/>
            <a:chOff x="1462544" y="1253946"/>
            <a:chExt cx="838094" cy="82063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501922" y="1253946"/>
              <a:ext cx="759338" cy="649686"/>
              <a:chOff x="1463822" y="1253946"/>
              <a:chExt cx="759338" cy="649686"/>
            </a:xfrm>
          </p:grpSpPr>
          <p:pic>
            <p:nvPicPr>
              <p:cNvPr id="11" name="Picture 4" descr="https://www.picpng.com/images/large/traffic-sign-road-sign-shield-png-files-118139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99" t="11069" r="17585" b="10853"/>
              <a:stretch/>
            </p:blipFill>
            <p:spPr bwMode="auto">
              <a:xfrm>
                <a:off x="1463822" y="1253946"/>
                <a:ext cx="759338" cy="649686"/>
              </a:xfrm>
              <a:prstGeom prst="rect">
                <a:avLst/>
              </a:prstGeom>
              <a:solidFill>
                <a:srgbClr val="1D4999"/>
              </a:solidFill>
              <a:extLst/>
            </p:spPr>
          </p:pic>
          <p:sp>
            <p:nvSpPr>
              <p:cNvPr id="12" name="Овал 11"/>
              <p:cNvSpPr/>
              <p:nvPr/>
            </p:nvSpPr>
            <p:spPr>
              <a:xfrm>
                <a:off x="1600201" y="1658728"/>
                <a:ext cx="50400" cy="50400"/>
              </a:xfrm>
              <a:prstGeom prst="ellipse">
                <a:avLst/>
              </a:prstGeom>
              <a:solidFill>
                <a:srgbClr val="DC37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1779976" y="1658728"/>
                <a:ext cx="50400" cy="50400"/>
              </a:xfrm>
              <a:prstGeom prst="ellipse">
                <a:avLst/>
              </a:prstGeom>
              <a:solidFill>
                <a:srgbClr val="DC37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Овал 9"/>
            <p:cNvSpPr/>
            <p:nvPr/>
          </p:nvSpPr>
          <p:spPr>
            <a:xfrm>
              <a:off x="1462544" y="1253946"/>
              <a:ext cx="838094" cy="820634"/>
            </a:xfrm>
            <a:prstGeom prst="ellipse">
              <a:avLst/>
            </a:prstGeom>
            <a:noFill/>
            <a:ln w="15875" cap="rnd">
              <a:solidFill>
                <a:srgbClr val="DC3729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9449422" y="1354026"/>
            <a:ext cx="1049177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Вернуться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Крест 13">
            <a:hlinkClick r:id="" action="ppaction://hlinkshowjump?jump=lastslideviewed"/>
          </p:cNvPr>
          <p:cNvSpPr/>
          <p:nvPr/>
        </p:nvSpPr>
        <p:spPr>
          <a:xfrm rot="2536841">
            <a:off x="10853047" y="1525715"/>
            <a:ext cx="316426" cy="316426"/>
          </a:xfrm>
          <a:prstGeom prst="plus">
            <a:avLst>
              <a:gd name="adj" fmla="val 39894"/>
            </a:avLst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уга 15"/>
          <p:cNvSpPr/>
          <p:nvPr/>
        </p:nvSpPr>
        <p:spPr>
          <a:xfrm rot="19010711">
            <a:off x="9999357" y="1291671"/>
            <a:ext cx="891660" cy="931980"/>
          </a:xfrm>
          <a:prstGeom prst="arc">
            <a:avLst>
              <a:gd name="adj1" fmla="val 15592503"/>
              <a:gd name="adj2" fmla="val 351143"/>
            </a:avLst>
          </a:prstGeom>
          <a:noFill/>
          <a:ln w="15875" cap="rnd">
            <a:solidFill>
              <a:srgbClr val="DC3729"/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802" y="338091"/>
            <a:ext cx="10515600" cy="89550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2800" dirty="0" smtClean="0"/>
              <a:t>Железнодорожные перевозки </a:t>
            </a:r>
            <a:br>
              <a:rPr lang="ru-RU" sz="2800" dirty="0" smtClean="0"/>
            </a:br>
            <a:r>
              <a:rPr lang="ru-RU" sz="2800" dirty="0" smtClean="0"/>
              <a:t>и инфраструктура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6104" y="1534300"/>
            <a:ext cx="1148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DC3729"/>
                </a:solidFill>
              </a:rPr>
              <a:t>Темы:</a:t>
            </a:r>
            <a:endParaRPr lang="ru-RU" dirty="0">
              <a:solidFill>
                <a:srgbClr val="DC372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6104" y="2024063"/>
            <a:ext cx="8421660" cy="4499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Внедрение инновационных средств автоматизации и механизации станционных процессов («интеллектуальная станция»);</a:t>
            </a:r>
          </a:p>
          <a:p>
            <a:pPr marL="228600" indent="-2286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Создание и внедрение динамических систем управления перевозочным процессом с использованием искусственного интеллекта;</a:t>
            </a:r>
          </a:p>
          <a:p>
            <a:pPr marL="228600" indent="-2286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Цифровая модель перевозочного процесса;</a:t>
            </a:r>
          </a:p>
          <a:p>
            <a:pPr marL="228600" indent="-2286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Построение плана формирования поездов, а также планирования и управления роспуском поездов;</a:t>
            </a:r>
          </a:p>
          <a:p>
            <a:pPr marL="228600" indent="-2286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Повышение эффективности работы малодеятельных линий;</a:t>
            </a:r>
          </a:p>
          <a:p>
            <a:pPr marL="228600" indent="-2286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Развитие сортировочных станций;</a:t>
            </a:r>
          </a:p>
          <a:p>
            <a:pPr marL="228600" indent="-2286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Организация эксплуатации вагонов с повышенной осевой нагрузкой;</a:t>
            </a:r>
          </a:p>
          <a:p>
            <a:pPr marL="228600" indent="-2286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Совершенствование технологии производства работ по совместному ремонту инфраструктуры в режиме «закрытых перегонов»;</a:t>
            </a:r>
          </a:p>
          <a:p>
            <a:pPr marL="228600" indent="-2286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Совершенствование системы планирования и предоставления «окон» для проведения ремонта и содержания объектов инфраструктуры;</a:t>
            </a:r>
          </a:p>
          <a:p>
            <a:pPr marL="228600" indent="-2286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Вторичное использование элементов железнодорожного пути на малодеятельных участках; </a:t>
            </a:r>
          </a:p>
          <a:p>
            <a:pPr marL="228600" indent="-2286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Роботизация производственных операций (например: смена шпал или рельсов, сварки стыков и т.д.);</a:t>
            </a:r>
          </a:p>
          <a:p>
            <a:pPr marL="228600" indent="-2286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Оптимизация режимов работы освещения железнодорожных станций;</a:t>
            </a:r>
          </a:p>
          <a:p>
            <a:pPr marL="228600" indent="-2286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Совершенствование системы управления парком локомотивов (магистральных, маневровых) и локомотивными бригадами;</a:t>
            </a:r>
          </a:p>
          <a:p>
            <a:pPr marL="228600" indent="-228600">
              <a:lnSpc>
                <a:spcPct val="107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Другое.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449422" y="1354026"/>
            <a:ext cx="1049177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Вернуться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Крест 13">
            <a:hlinkClick r:id="" action="ppaction://hlinkshowjump?jump=lastslideviewed"/>
          </p:cNvPr>
          <p:cNvSpPr/>
          <p:nvPr/>
        </p:nvSpPr>
        <p:spPr>
          <a:xfrm rot="2536841">
            <a:off x="10853047" y="1525715"/>
            <a:ext cx="316426" cy="316426"/>
          </a:xfrm>
          <a:prstGeom prst="plus">
            <a:avLst>
              <a:gd name="adj" fmla="val 39894"/>
            </a:avLst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127125" y="1253946"/>
            <a:ext cx="838094" cy="820634"/>
            <a:chOff x="6176388" y="1253946"/>
            <a:chExt cx="838094" cy="82063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6234444" y="1322937"/>
              <a:ext cx="721982" cy="721982"/>
              <a:chOff x="6053468" y="1699949"/>
              <a:chExt cx="721982" cy="721982"/>
            </a:xfrm>
          </p:grpSpPr>
          <p:pic>
            <p:nvPicPr>
              <p:cNvPr id="20" name="Picture 2" descr="https://kwspecialprojects.com/wp-content/uploads/2017/08/noun_1095196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3468" y="1699949"/>
                <a:ext cx="721982" cy="721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Полилиния 20"/>
              <p:cNvSpPr/>
              <p:nvPr/>
            </p:nvSpPr>
            <p:spPr>
              <a:xfrm>
                <a:off x="6198397" y="1826418"/>
                <a:ext cx="167146" cy="469837"/>
              </a:xfrm>
              <a:custGeom>
                <a:avLst/>
                <a:gdLst>
                  <a:gd name="connsiteX0" fmla="*/ 4497 w 169377"/>
                  <a:gd name="connsiteY0" fmla="*/ 464344 h 524039"/>
                  <a:gd name="connsiteX1" fmla="*/ 168803 w 169377"/>
                  <a:gd name="connsiteY1" fmla="*/ 0 h 524039"/>
                  <a:gd name="connsiteX2" fmla="*/ 56884 w 169377"/>
                  <a:gd name="connsiteY2" fmla="*/ 466725 h 524039"/>
                  <a:gd name="connsiteX3" fmla="*/ 4497 w 169377"/>
                  <a:gd name="connsiteY3" fmla="*/ 464344 h 524039"/>
                  <a:gd name="connsiteX0" fmla="*/ 5178 w 179541"/>
                  <a:gd name="connsiteY0" fmla="*/ 471488 h 531774"/>
                  <a:gd name="connsiteX1" fmla="*/ 179009 w 179541"/>
                  <a:gd name="connsiteY1" fmla="*/ 0 h 531774"/>
                  <a:gd name="connsiteX2" fmla="*/ 57565 w 179541"/>
                  <a:gd name="connsiteY2" fmla="*/ 473869 h 531774"/>
                  <a:gd name="connsiteX3" fmla="*/ 5178 w 179541"/>
                  <a:gd name="connsiteY3" fmla="*/ 471488 h 531774"/>
                  <a:gd name="connsiteX0" fmla="*/ 2024 w 126716"/>
                  <a:gd name="connsiteY0" fmla="*/ 359570 h 405870"/>
                  <a:gd name="connsiteX1" fmla="*/ 125849 w 126716"/>
                  <a:gd name="connsiteY1" fmla="*/ 1 h 405870"/>
                  <a:gd name="connsiteX2" fmla="*/ 54411 w 126716"/>
                  <a:gd name="connsiteY2" fmla="*/ 361951 h 405870"/>
                  <a:gd name="connsiteX3" fmla="*/ 2024 w 126716"/>
                  <a:gd name="connsiteY3" fmla="*/ 359570 h 405870"/>
                  <a:gd name="connsiteX0" fmla="*/ 4834 w 174455"/>
                  <a:gd name="connsiteY0" fmla="*/ 471488 h 531774"/>
                  <a:gd name="connsiteX1" fmla="*/ 173903 w 174455"/>
                  <a:gd name="connsiteY1" fmla="*/ 0 h 531774"/>
                  <a:gd name="connsiteX2" fmla="*/ 57221 w 174455"/>
                  <a:gd name="connsiteY2" fmla="*/ 473869 h 531774"/>
                  <a:gd name="connsiteX3" fmla="*/ 4834 w 174455"/>
                  <a:gd name="connsiteY3" fmla="*/ 471488 h 531774"/>
                  <a:gd name="connsiteX0" fmla="*/ 5174 w 170028"/>
                  <a:gd name="connsiteY0" fmla="*/ 416720 h 507478"/>
                  <a:gd name="connsiteX1" fmla="*/ 169480 w 170028"/>
                  <a:gd name="connsiteY1" fmla="*/ 0 h 507478"/>
                  <a:gd name="connsiteX2" fmla="*/ 52798 w 170028"/>
                  <a:gd name="connsiteY2" fmla="*/ 473869 h 507478"/>
                  <a:gd name="connsiteX3" fmla="*/ 5174 w 170028"/>
                  <a:gd name="connsiteY3" fmla="*/ 416720 h 507478"/>
                  <a:gd name="connsiteX0" fmla="*/ 5174 w 170028"/>
                  <a:gd name="connsiteY0" fmla="*/ 416720 h 507478"/>
                  <a:gd name="connsiteX1" fmla="*/ 169480 w 170028"/>
                  <a:gd name="connsiteY1" fmla="*/ 0 h 507478"/>
                  <a:gd name="connsiteX2" fmla="*/ 52798 w 170028"/>
                  <a:gd name="connsiteY2" fmla="*/ 473869 h 507478"/>
                  <a:gd name="connsiteX3" fmla="*/ 5174 w 170028"/>
                  <a:gd name="connsiteY3" fmla="*/ 416720 h 507478"/>
                  <a:gd name="connsiteX0" fmla="*/ 5174 w 170028"/>
                  <a:gd name="connsiteY0" fmla="*/ 416720 h 507478"/>
                  <a:gd name="connsiteX1" fmla="*/ 169480 w 170028"/>
                  <a:gd name="connsiteY1" fmla="*/ 0 h 507478"/>
                  <a:gd name="connsiteX2" fmla="*/ 52798 w 170028"/>
                  <a:gd name="connsiteY2" fmla="*/ 473869 h 507478"/>
                  <a:gd name="connsiteX3" fmla="*/ 5174 w 170028"/>
                  <a:gd name="connsiteY3" fmla="*/ 416720 h 507478"/>
                  <a:gd name="connsiteX0" fmla="*/ 5174 w 170028"/>
                  <a:gd name="connsiteY0" fmla="*/ 416720 h 507478"/>
                  <a:gd name="connsiteX1" fmla="*/ 169480 w 170028"/>
                  <a:gd name="connsiteY1" fmla="*/ 0 h 507478"/>
                  <a:gd name="connsiteX2" fmla="*/ 52798 w 170028"/>
                  <a:gd name="connsiteY2" fmla="*/ 473869 h 507478"/>
                  <a:gd name="connsiteX3" fmla="*/ 5174 w 170028"/>
                  <a:gd name="connsiteY3" fmla="*/ 416720 h 507478"/>
                  <a:gd name="connsiteX0" fmla="*/ 5174 w 170028"/>
                  <a:gd name="connsiteY0" fmla="*/ 416720 h 507478"/>
                  <a:gd name="connsiteX1" fmla="*/ 169480 w 170028"/>
                  <a:gd name="connsiteY1" fmla="*/ 0 h 507478"/>
                  <a:gd name="connsiteX2" fmla="*/ 52798 w 170028"/>
                  <a:gd name="connsiteY2" fmla="*/ 473869 h 507478"/>
                  <a:gd name="connsiteX3" fmla="*/ 5174 w 170028"/>
                  <a:gd name="connsiteY3" fmla="*/ 416720 h 507478"/>
                  <a:gd name="connsiteX0" fmla="*/ 8612 w 173364"/>
                  <a:gd name="connsiteY0" fmla="*/ 416720 h 497367"/>
                  <a:gd name="connsiteX1" fmla="*/ 172918 w 173364"/>
                  <a:gd name="connsiteY1" fmla="*/ 0 h 497367"/>
                  <a:gd name="connsiteX2" fmla="*/ 32424 w 173364"/>
                  <a:gd name="connsiteY2" fmla="*/ 459582 h 497367"/>
                  <a:gd name="connsiteX3" fmla="*/ 8612 w 173364"/>
                  <a:gd name="connsiteY3" fmla="*/ 416720 h 497367"/>
                  <a:gd name="connsiteX0" fmla="*/ 8104 w 172865"/>
                  <a:gd name="connsiteY0" fmla="*/ 416720 h 498998"/>
                  <a:gd name="connsiteX1" fmla="*/ 172410 w 172865"/>
                  <a:gd name="connsiteY1" fmla="*/ 0 h 498998"/>
                  <a:gd name="connsiteX2" fmla="*/ 34297 w 172865"/>
                  <a:gd name="connsiteY2" fmla="*/ 461963 h 498998"/>
                  <a:gd name="connsiteX3" fmla="*/ 8104 w 172865"/>
                  <a:gd name="connsiteY3" fmla="*/ 416720 h 498998"/>
                  <a:gd name="connsiteX0" fmla="*/ 8104 w 172865"/>
                  <a:gd name="connsiteY0" fmla="*/ 416720 h 498998"/>
                  <a:gd name="connsiteX1" fmla="*/ 172410 w 172865"/>
                  <a:gd name="connsiteY1" fmla="*/ 0 h 498998"/>
                  <a:gd name="connsiteX2" fmla="*/ 34297 w 172865"/>
                  <a:gd name="connsiteY2" fmla="*/ 461963 h 498998"/>
                  <a:gd name="connsiteX3" fmla="*/ 8104 w 172865"/>
                  <a:gd name="connsiteY3" fmla="*/ 416720 h 498998"/>
                  <a:gd name="connsiteX0" fmla="*/ 8104 w 172826"/>
                  <a:gd name="connsiteY0" fmla="*/ 416720 h 498998"/>
                  <a:gd name="connsiteX1" fmla="*/ 172410 w 172826"/>
                  <a:gd name="connsiteY1" fmla="*/ 0 h 498998"/>
                  <a:gd name="connsiteX2" fmla="*/ 34297 w 172826"/>
                  <a:gd name="connsiteY2" fmla="*/ 461963 h 498998"/>
                  <a:gd name="connsiteX3" fmla="*/ 8104 w 172826"/>
                  <a:gd name="connsiteY3" fmla="*/ 416720 h 498998"/>
                  <a:gd name="connsiteX0" fmla="*/ 8104 w 172848"/>
                  <a:gd name="connsiteY0" fmla="*/ 416720 h 498998"/>
                  <a:gd name="connsiteX1" fmla="*/ 172410 w 172848"/>
                  <a:gd name="connsiteY1" fmla="*/ 0 h 498998"/>
                  <a:gd name="connsiteX2" fmla="*/ 34297 w 172848"/>
                  <a:gd name="connsiteY2" fmla="*/ 461963 h 498998"/>
                  <a:gd name="connsiteX3" fmla="*/ 8104 w 172848"/>
                  <a:gd name="connsiteY3" fmla="*/ 416720 h 498998"/>
                  <a:gd name="connsiteX0" fmla="*/ 16184 w 180949"/>
                  <a:gd name="connsiteY0" fmla="*/ 416720 h 507707"/>
                  <a:gd name="connsiteX1" fmla="*/ 180490 w 180949"/>
                  <a:gd name="connsiteY1" fmla="*/ 0 h 507707"/>
                  <a:gd name="connsiteX2" fmla="*/ 42377 w 180949"/>
                  <a:gd name="connsiteY2" fmla="*/ 461963 h 507707"/>
                  <a:gd name="connsiteX3" fmla="*/ 9038 w 180949"/>
                  <a:gd name="connsiteY3" fmla="*/ 485775 h 507707"/>
                  <a:gd name="connsiteX4" fmla="*/ 16184 w 180949"/>
                  <a:gd name="connsiteY4" fmla="*/ 416720 h 507707"/>
                  <a:gd name="connsiteX0" fmla="*/ 13728 w 178493"/>
                  <a:gd name="connsiteY0" fmla="*/ 416720 h 504142"/>
                  <a:gd name="connsiteX1" fmla="*/ 178034 w 178493"/>
                  <a:gd name="connsiteY1" fmla="*/ 0 h 504142"/>
                  <a:gd name="connsiteX2" fmla="*/ 39921 w 178493"/>
                  <a:gd name="connsiteY2" fmla="*/ 461963 h 504142"/>
                  <a:gd name="connsiteX3" fmla="*/ 13726 w 178493"/>
                  <a:gd name="connsiteY3" fmla="*/ 476250 h 504142"/>
                  <a:gd name="connsiteX4" fmla="*/ 13728 w 178493"/>
                  <a:gd name="connsiteY4" fmla="*/ 416720 h 504142"/>
                  <a:gd name="connsiteX0" fmla="*/ 13728 w 178493"/>
                  <a:gd name="connsiteY0" fmla="*/ 416720 h 504142"/>
                  <a:gd name="connsiteX1" fmla="*/ 178034 w 178493"/>
                  <a:gd name="connsiteY1" fmla="*/ 0 h 504142"/>
                  <a:gd name="connsiteX2" fmla="*/ 39921 w 178493"/>
                  <a:gd name="connsiteY2" fmla="*/ 461963 h 504142"/>
                  <a:gd name="connsiteX3" fmla="*/ 13726 w 178493"/>
                  <a:gd name="connsiteY3" fmla="*/ 476250 h 504142"/>
                  <a:gd name="connsiteX4" fmla="*/ 13728 w 178493"/>
                  <a:gd name="connsiteY4" fmla="*/ 416720 h 504142"/>
                  <a:gd name="connsiteX0" fmla="*/ 13728 w 178493"/>
                  <a:gd name="connsiteY0" fmla="*/ 416720 h 504142"/>
                  <a:gd name="connsiteX1" fmla="*/ 178034 w 178493"/>
                  <a:gd name="connsiteY1" fmla="*/ 0 h 504142"/>
                  <a:gd name="connsiteX2" fmla="*/ 39921 w 178493"/>
                  <a:gd name="connsiteY2" fmla="*/ 461963 h 504142"/>
                  <a:gd name="connsiteX3" fmla="*/ 13726 w 178493"/>
                  <a:gd name="connsiteY3" fmla="*/ 476250 h 504142"/>
                  <a:gd name="connsiteX4" fmla="*/ 13728 w 178493"/>
                  <a:gd name="connsiteY4" fmla="*/ 416720 h 504142"/>
                  <a:gd name="connsiteX0" fmla="*/ 13058 w 177823"/>
                  <a:gd name="connsiteY0" fmla="*/ 416720 h 500361"/>
                  <a:gd name="connsiteX1" fmla="*/ 177364 w 177823"/>
                  <a:gd name="connsiteY1" fmla="*/ 0 h 500361"/>
                  <a:gd name="connsiteX2" fmla="*/ 39251 w 177823"/>
                  <a:gd name="connsiteY2" fmla="*/ 461963 h 500361"/>
                  <a:gd name="connsiteX3" fmla="*/ 15437 w 177823"/>
                  <a:gd name="connsiteY3" fmla="*/ 464343 h 500361"/>
                  <a:gd name="connsiteX4" fmla="*/ 13058 w 177823"/>
                  <a:gd name="connsiteY4" fmla="*/ 416720 h 500361"/>
                  <a:gd name="connsiteX0" fmla="*/ 13058 w 177823"/>
                  <a:gd name="connsiteY0" fmla="*/ 416720 h 468125"/>
                  <a:gd name="connsiteX1" fmla="*/ 177364 w 177823"/>
                  <a:gd name="connsiteY1" fmla="*/ 0 h 468125"/>
                  <a:gd name="connsiteX2" fmla="*/ 39251 w 177823"/>
                  <a:gd name="connsiteY2" fmla="*/ 461963 h 468125"/>
                  <a:gd name="connsiteX3" fmla="*/ 15437 w 177823"/>
                  <a:gd name="connsiteY3" fmla="*/ 464343 h 468125"/>
                  <a:gd name="connsiteX4" fmla="*/ 13058 w 177823"/>
                  <a:gd name="connsiteY4" fmla="*/ 416720 h 468125"/>
                  <a:gd name="connsiteX0" fmla="*/ 24166 w 188931"/>
                  <a:gd name="connsiteY0" fmla="*/ 416720 h 512675"/>
                  <a:gd name="connsiteX1" fmla="*/ 188472 w 188931"/>
                  <a:gd name="connsiteY1" fmla="*/ 0 h 512675"/>
                  <a:gd name="connsiteX2" fmla="*/ 50359 w 188931"/>
                  <a:gd name="connsiteY2" fmla="*/ 461963 h 512675"/>
                  <a:gd name="connsiteX3" fmla="*/ 2733 w 188931"/>
                  <a:gd name="connsiteY3" fmla="*/ 511968 h 512675"/>
                  <a:gd name="connsiteX4" fmla="*/ 24166 w 188931"/>
                  <a:gd name="connsiteY4" fmla="*/ 416720 h 512675"/>
                  <a:gd name="connsiteX0" fmla="*/ 10906 w 175671"/>
                  <a:gd name="connsiteY0" fmla="*/ 416720 h 498606"/>
                  <a:gd name="connsiteX1" fmla="*/ 175212 w 175671"/>
                  <a:gd name="connsiteY1" fmla="*/ 0 h 498606"/>
                  <a:gd name="connsiteX2" fmla="*/ 37099 w 175671"/>
                  <a:gd name="connsiteY2" fmla="*/ 461963 h 498606"/>
                  <a:gd name="connsiteX3" fmla="*/ 22811 w 175671"/>
                  <a:gd name="connsiteY3" fmla="*/ 497680 h 498606"/>
                  <a:gd name="connsiteX4" fmla="*/ 10906 w 175671"/>
                  <a:gd name="connsiteY4" fmla="*/ 416720 h 498606"/>
                  <a:gd name="connsiteX0" fmla="*/ 24166 w 188931"/>
                  <a:gd name="connsiteY0" fmla="*/ 416720 h 512674"/>
                  <a:gd name="connsiteX1" fmla="*/ 188472 w 188931"/>
                  <a:gd name="connsiteY1" fmla="*/ 0 h 512674"/>
                  <a:gd name="connsiteX2" fmla="*/ 50359 w 188931"/>
                  <a:gd name="connsiteY2" fmla="*/ 461963 h 512674"/>
                  <a:gd name="connsiteX3" fmla="*/ 2734 w 188931"/>
                  <a:gd name="connsiteY3" fmla="*/ 511967 h 512674"/>
                  <a:gd name="connsiteX4" fmla="*/ 24166 w 188931"/>
                  <a:gd name="connsiteY4" fmla="*/ 416720 h 512674"/>
                  <a:gd name="connsiteX0" fmla="*/ 21930 w 186695"/>
                  <a:gd name="connsiteY0" fmla="*/ 416720 h 512674"/>
                  <a:gd name="connsiteX1" fmla="*/ 186236 w 186695"/>
                  <a:gd name="connsiteY1" fmla="*/ 0 h 512674"/>
                  <a:gd name="connsiteX2" fmla="*/ 48123 w 186695"/>
                  <a:gd name="connsiteY2" fmla="*/ 461963 h 512674"/>
                  <a:gd name="connsiteX3" fmla="*/ 498 w 186695"/>
                  <a:gd name="connsiteY3" fmla="*/ 511967 h 512674"/>
                  <a:gd name="connsiteX4" fmla="*/ 21930 w 186695"/>
                  <a:gd name="connsiteY4" fmla="*/ 416720 h 512674"/>
                  <a:gd name="connsiteX0" fmla="*/ 21930 w 186695"/>
                  <a:gd name="connsiteY0" fmla="*/ 416720 h 512674"/>
                  <a:gd name="connsiteX1" fmla="*/ 186236 w 186695"/>
                  <a:gd name="connsiteY1" fmla="*/ 0 h 512674"/>
                  <a:gd name="connsiteX2" fmla="*/ 48123 w 186695"/>
                  <a:gd name="connsiteY2" fmla="*/ 461963 h 512674"/>
                  <a:gd name="connsiteX3" fmla="*/ 498 w 186695"/>
                  <a:gd name="connsiteY3" fmla="*/ 511967 h 512674"/>
                  <a:gd name="connsiteX4" fmla="*/ 21930 w 186695"/>
                  <a:gd name="connsiteY4" fmla="*/ 416720 h 512674"/>
                  <a:gd name="connsiteX0" fmla="*/ 21432 w 186197"/>
                  <a:gd name="connsiteY0" fmla="*/ 416720 h 512674"/>
                  <a:gd name="connsiteX1" fmla="*/ 185738 w 186197"/>
                  <a:gd name="connsiteY1" fmla="*/ 0 h 512674"/>
                  <a:gd name="connsiteX2" fmla="*/ 47625 w 186197"/>
                  <a:gd name="connsiteY2" fmla="*/ 461963 h 512674"/>
                  <a:gd name="connsiteX3" fmla="*/ 0 w 186197"/>
                  <a:gd name="connsiteY3" fmla="*/ 511967 h 512674"/>
                  <a:gd name="connsiteX4" fmla="*/ 21432 w 186197"/>
                  <a:gd name="connsiteY4" fmla="*/ 416720 h 512674"/>
                  <a:gd name="connsiteX0" fmla="*/ 21432 w 186197"/>
                  <a:gd name="connsiteY0" fmla="*/ 416720 h 511967"/>
                  <a:gd name="connsiteX1" fmla="*/ 185738 w 186197"/>
                  <a:gd name="connsiteY1" fmla="*/ 0 h 511967"/>
                  <a:gd name="connsiteX2" fmla="*/ 47625 w 186197"/>
                  <a:gd name="connsiteY2" fmla="*/ 461963 h 511967"/>
                  <a:gd name="connsiteX3" fmla="*/ 0 w 186197"/>
                  <a:gd name="connsiteY3" fmla="*/ 511967 h 511967"/>
                  <a:gd name="connsiteX4" fmla="*/ 21432 w 186197"/>
                  <a:gd name="connsiteY4" fmla="*/ 416720 h 511967"/>
                  <a:gd name="connsiteX0" fmla="*/ 4763 w 169528"/>
                  <a:gd name="connsiteY0" fmla="*/ 416720 h 466723"/>
                  <a:gd name="connsiteX1" fmla="*/ 169069 w 169528"/>
                  <a:gd name="connsiteY1" fmla="*/ 0 h 466723"/>
                  <a:gd name="connsiteX2" fmla="*/ 30956 w 169528"/>
                  <a:gd name="connsiteY2" fmla="*/ 461963 h 466723"/>
                  <a:gd name="connsiteX3" fmla="*/ 0 w 169528"/>
                  <a:gd name="connsiteY3" fmla="*/ 466723 h 466723"/>
                  <a:gd name="connsiteX4" fmla="*/ 4763 w 169528"/>
                  <a:gd name="connsiteY4" fmla="*/ 416720 h 466723"/>
                  <a:gd name="connsiteX0" fmla="*/ 7144 w 171909"/>
                  <a:gd name="connsiteY0" fmla="*/ 416720 h 469104"/>
                  <a:gd name="connsiteX1" fmla="*/ 171450 w 171909"/>
                  <a:gd name="connsiteY1" fmla="*/ 0 h 469104"/>
                  <a:gd name="connsiteX2" fmla="*/ 33337 w 171909"/>
                  <a:gd name="connsiteY2" fmla="*/ 461963 h 469104"/>
                  <a:gd name="connsiteX3" fmla="*/ 0 w 171909"/>
                  <a:gd name="connsiteY3" fmla="*/ 469104 h 469104"/>
                  <a:gd name="connsiteX4" fmla="*/ 7144 w 171909"/>
                  <a:gd name="connsiteY4" fmla="*/ 416720 h 469104"/>
                  <a:gd name="connsiteX0" fmla="*/ 2381 w 167146"/>
                  <a:gd name="connsiteY0" fmla="*/ 416720 h 469104"/>
                  <a:gd name="connsiteX1" fmla="*/ 166687 w 167146"/>
                  <a:gd name="connsiteY1" fmla="*/ 0 h 469104"/>
                  <a:gd name="connsiteX2" fmla="*/ 28574 w 167146"/>
                  <a:gd name="connsiteY2" fmla="*/ 461963 h 469104"/>
                  <a:gd name="connsiteX3" fmla="*/ 0 w 167146"/>
                  <a:gd name="connsiteY3" fmla="*/ 469104 h 469104"/>
                  <a:gd name="connsiteX4" fmla="*/ 2381 w 167146"/>
                  <a:gd name="connsiteY4" fmla="*/ 416720 h 469104"/>
                  <a:gd name="connsiteX0" fmla="*/ 2381 w 167146"/>
                  <a:gd name="connsiteY0" fmla="*/ 419102 h 469104"/>
                  <a:gd name="connsiteX1" fmla="*/ 166687 w 167146"/>
                  <a:gd name="connsiteY1" fmla="*/ 0 h 469104"/>
                  <a:gd name="connsiteX2" fmla="*/ 28574 w 167146"/>
                  <a:gd name="connsiteY2" fmla="*/ 461963 h 469104"/>
                  <a:gd name="connsiteX3" fmla="*/ 0 w 167146"/>
                  <a:gd name="connsiteY3" fmla="*/ 469104 h 469104"/>
                  <a:gd name="connsiteX4" fmla="*/ 2381 w 167146"/>
                  <a:gd name="connsiteY4" fmla="*/ 419102 h 469104"/>
                  <a:gd name="connsiteX0" fmla="*/ 2381 w 167146"/>
                  <a:gd name="connsiteY0" fmla="*/ 419102 h 469104"/>
                  <a:gd name="connsiteX1" fmla="*/ 166687 w 167146"/>
                  <a:gd name="connsiteY1" fmla="*/ 0 h 469104"/>
                  <a:gd name="connsiteX2" fmla="*/ 28574 w 167146"/>
                  <a:gd name="connsiteY2" fmla="*/ 461963 h 469104"/>
                  <a:gd name="connsiteX3" fmla="*/ 0 w 167146"/>
                  <a:gd name="connsiteY3" fmla="*/ 469104 h 469104"/>
                  <a:gd name="connsiteX4" fmla="*/ 2381 w 167146"/>
                  <a:gd name="connsiteY4" fmla="*/ 419102 h 469104"/>
                  <a:gd name="connsiteX0" fmla="*/ 2381 w 167146"/>
                  <a:gd name="connsiteY0" fmla="*/ 419102 h 469104"/>
                  <a:gd name="connsiteX1" fmla="*/ 166687 w 167146"/>
                  <a:gd name="connsiteY1" fmla="*/ 0 h 469104"/>
                  <a:gd name="connsiteX2" fmla="*/ 28574 w 167146"/>
                  <a:gd name="connsiteY2" fmla="*/ 461963 h 469104"/>
                  <a:gd name="connsiteX3" fmla="*/ 0 w 167146"/>
                  <a:gd name="connsiteY3" fmla="*/ 469104 h 469104"/>
                  <a:gd name="connsiteX4" fmla="*/ 2381 w 167146"/>
                  <a:gd name="connsiteY4" fmla="*/ 419102 h 469104"/>
                  <a:gd name="connsiteX0" fmla="*/ 2381 w 167146"/>
                  <a:gd name="connsiteY0" fmla="*/ 419102 h 469104"/>
                  <a:gd name="connsiteX1" fmla="*/ 166687 w 167146"/>
                  <a:gd name="connsiteY1" fmla="*/ 0 h 469104"/>
                  <a:gd name="connsiteX2" fmla="*/ 28574 w 167146"/>
                  <a:gd name="connsiteY2" fmla="*/ 464344 h 469104"/>
                  <a:gd name="connsiteX3" fmla="*/ 0 w 167146"/>
                  <a:gd name="connsiteY3" fmla="*/ 469104 h 469104"/>
                  <a:gd name="connsiteX4" fmla="*/ 2381 w 167146"/>
                  <a:gd name="connsiteY4" fmla="*/ 419102 h 469104"/>
                  <a:gd name="connsiteX0" fmla="*/ 2381 w 167146"/>
                  <a:gd name="connsiteY0" fmla="*/ 419102 h 469837"/>
                  <a:gd name="connsiteX1" fmla="*/ 166687 w 167146"/>
                  <a:gd name="connsiteY1" fmla="*/ 0 h 469837"/>
                  <a:gd name="connsiteX2" fmla="*/ 28574 w 167146"/>
                  <a:gd name="connsiteY2" fmla="*/ 469106 h 469837"/>
                  <a:gd name="connsiteX3" fmla="*/ 0 w 167146"/>
                  <a:gd name="connsiteY3" fmla="*/ 469104 h 469837"/>
                  <a:gd name="connsiteX4" fmla="*/ 2381 w 167146"/>
                  <a:gd name="connsiteY4" fmla="*/ 419102 h 469837"/>
                  <a:gd name="connsiteX0" fmla="*/ 2381 w 167146"/>
                  <a:gd name="connsiteY0" fmla="*/ 419102 h 469837"/>
                  <a:gd name="connsiteX1" fmla="*/ 166687 w 167146"/>
                  <a:gd name="connsiteY1" fmla="*/ 0 h 469837"/>
                  <a:gd name="connsiteX2" fmla="*/ 28574 w 167146"/>
                  <a:gd name="connsiteY2" fmla="*/ 469106 h 469837"/>
                  <a:gd name="connsiteX3" fmla="*/ 0 w 167146"/>
                  <a:gd name="connsiteY3" fmla="*/ 469104 h 469837"/>
                  <a:gd name="connsiteX4" fmla="*/ 2381 w 167146"/>
                  <a:gd name="connsiteY4" fmla="*/ 419102 h 469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146" h="469837">
                    <a:moveTo>
                      <a:pt x="2381" y="419102"/>
                    </a:moveTo>
                    <a:cubicBezTo>
                      <a:pt x="31353" y="342506"/>
                      <a:pt x="157956" y="-397"/>
                      <a:pt x="166687" y="0"/>
                    </a:cubicBezTo>
                    <a:cubicBezTo>
                      <a:pt x="175418" y="397"/>
                      <a:pt x="57149" y="388144"/>
                      <a:pt x="28574" y="469106"/>
                    </a:cubicBezTo>
                    <a:cubicBezTo>
                      <a:pt x="4761" y="471487"/>
                      <a:pt x="30559" y="467120"/>
                      <a:pt x="0" y="469104"/>
                    </a:cubicBezTo>
                    <a:cubicBezTo>
                      <a:pt x="396" y="418701"/>
                      <a:pt x="2381" y="471490"/>
                      <a:pt x="2381" y="419102"/>
                    </a:cubicBezTo>
                    <a:close/>
                  </a:path>
                </a:pathLst>
              </a:custGeom>
              <a:solidFill>
                <a:srgbClr val="DC37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Овал 18"/>
            <p:cNvSpPr/>
            <p:nvPr/>
          </p:nvSpPr>
          <p:spPr>
            <a:xfrm>
              <a:off x="6176388" y="1253946"/>
              <a:ext cx="838094" cy="820634"/>
            </a:xfrm>
            <a:prstGeom prst="ellipse">
              <a:avLst/>
            </a:prstGeom>
            <a:noFill/>
            <a:ln w="15875" cap="rnd">
              <a:solidFill>
                <a:srgbClr val="DC3729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332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уга 15"/>
          <p:cNvSpPr/>
          <p:nvPr/>
        </p:nvSpPr>
        <p:spPr>
          <a:xfrm rot="19010711">
            <a:off x="9999357" y="1291671"/>
            <a:ext cx="891660" cy="931980"/>
          </a:xfrm>
          <a:prstGeom prst="arc">
            <a:avLst>
              <a:gd name="adj1" fmla="val 15592503"/>
              <a:gd name="adj2" fmla="val 351143"/>
            </a:avLst>
          </a:prstGeom>
          <a:noFill/>
          <a:ln w="15875" cap="rnd">
            <a:solidFill>
              <a:srgbClr val="DC3729"/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752" y="160939"/>
            <a:ext cx="10515600" cy="8955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Грузовая и коммерческая работа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6104" y="1534300"/>
            <a:ext cx="1148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DC3729"/>
                </a:solidFill>
              </a:rPr>
              <a:t>Темы:</a:t>
            </a:r>
            <a:endParaRPr lang="ru-RU" dirty="0">
              <a:solidFill>
                <a:srgbClr val="DC372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6104" y="2024063"/>
            <a:ext cx="7043009" cy="307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Создание единого каталога услуг в области грузовых перевозок для клиентов;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Совершенствование электронных карт коммерческой деятельности;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Повышение предсказуемости доставки грузов путем совершенствования перевозок с согласованным временем отправления и прибытия, сокращение сроков доставки;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Перевозка мелких и средних грузов;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Совершенствование внутрихолдингового взаимодействия участников процесса по грузовой и коммерческой работе;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Развитие логистического аутсорсинга промышленных предприятий;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Совершенствование работы грузовых дворов;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Обновление и внедрение технологии контрейлерных перевозок;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Другое.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449422" y="1354026"/>
            <a:ext cx="1049177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Вернуться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Крест 13">
            <a:hlinkClick r:id="" action="ppaction://hlinkshowjump?jump=lastslideviewed"/>
          </p:cNvPr>
          <p:cNvSpPr/>
          <p:nvPr/>
        </p:nvSpPr>
        <p:spPr>
          <a:xfrm rot="2536841">
            <a:off x="10853047" y="1525715"/>
            <a:ext cx="316426" cy="316426"/>
          </a:xfrm>
          <a:prstGeom prst="plus">
            <a:avLst>
              <a:gd name="adj" fmla="val 39894"/>
            </a:avLst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135897" y="1273611"/>
            <a:ext cx="838094" cy="820634"/>
            <a:chOff x="1440966" y="3873212"/>
            <a:chExt cx="838094" cy="820634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548886" y="4012302"/>
              <a:ext cx="586760" cy="586760"/>
              <a:chOff x="1548886" y="4012302"/>
              <a:chExt cx="586760" cy="586760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1802454" y="4215493"/>
                <a:ext cx="83495" cy="123283"/>
                <a:chOff x="1802454" y="4215493"/>
                <a:chExt cx="83495" cy="123283"/>
              </a:xfrm>
            </p:grpSpPr>
            <p:sp>
              <p:nvSpPr>
                <p:cNvPr id="26" name="Овал 25"/>
                <p:cNvSpPr/>
                <p:nvPr/>
              </p:nvSpPr>
              <p:spPr>
                <a:xfrm>
                  <a:off x="1802454" y="4255281"/>
                  <a:ext cx="83495" cy="83495"/>
                </a:xfrm>
                <a:prstGeom prst="ellipse">
                  <a:avLst/>
                </a:prstGeom>
                <a:solidFill>
                  <a:srgbClr val="DC37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Равнобедренный треугольник 26"/>
                <p:cNvSpPr/>
                <p:nvPr/>
              </p:nvSpPr>
              <p:spPr>
                <a:xfrm>
                  <a:off x="1802454" y="4215493"/>
                  <a:ext cx="83495" cy="68036"/>
                </a:xfrm>
                <a:prstGeom prst="triangle">
                  <a:avLst/>
                </a:prstGeom>
                <a:solidFill>
                  <a:srgbClr val="DC37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25" name="Picture 8" descr="https://ya-webdesign.com/images/tank-vector-png-7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548886" y="4012302"/>
                <a:ext cx="586760" cy="586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Овал 22"/>
            <p:cNvSpPr/>
            <p:nvPr/>
          </p:nvSpPr>
          <p:spPr>
            <a:xfrm>
              <a:off x="1440966" y="3873212"/>
              <a:ext cx="838094" cy="820634"/>
            </a:xfrm>
            <a:prstGeom prst="ellipse">
              <a:avLst/>
            </a:prstGeom>
            <a:noFill/>
            <a:ln w="15875" cap="rnd">
              <a:solidFill>
                <a:srgbClr val="DC3729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42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уга 15"/>
          <p:cNvSpPr/>
          <p:nvPr/>
        </p:nvSpPr>
        <p:spPr>
          <a:xfrm rot="19010711">
            <a:off x="9999357" y="1291671"/>
            <a:ext cx="891660" cy="931980"/>
          </a:xfrm>
          <a:prstGeom prst="arc">
            <a:avLst>
              <a:gd name="adj1" fmla="val 15592503"/>
              <a:gd name="adj2" fmla="val 351143"/>
            </a:avLst>
          </a:prstGeom>
          <a:noFill/>
          <a:ln w="15875" cap="rnd">
            <a:solidFill>
              <a:srgbClr val="DC3729"/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802" y="292714"/>
            <a:ext cx="10515600" cy="89550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2800" dirty="0" smtClean="0"/>
              <a:t>Поддерживающая и вспомогательная деятельность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6104" y="1534300"/>
            <a:ext cx="1148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DC3729"/>
                </a:solidFill>
              </a:rPr>
              <a:t>Темы:</a:t>
            </a:r>
            <a:endParaRPr lang="ru-RU" dirty="0">
              <a:solidFill>
                <a:srgbClr val="DC372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6104" y="2024063"/>
            <a:ext cx="7043009" cy="277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Совершенствование средств индивидуальной защиты, систем обеспечения безопасного труда;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Сохранение окружающей среды от воздействия железнодорожного транспорта;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Повышение энергетической эффективности производственной деятельности;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Внедрение наилучших доступных технологий в природоохранной деятельности;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Развитие системы управления качеством;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Модернизация сетей связи и передачи данных;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Совершенствование и оптимизация систем бухгалтерского учета и автоматизация обработки первичных документов;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 Другое.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449422" y="1354026"/>
            <a:ext cx="1049177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Вернуться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Крест 13">
            <a:hlinkClick r:id="" action="ppaction://hlinkshowjump?jump=lastslideviewed"/>
          </p:cNvPr>
          <p:cNvSpPr/>
          <p:nvPr/>
        </p:nvSpPr>
        <p:spPr>
          <a:xfrm rot="2536841">
            <a:off x="10853047" y="1525715"/>
            <a:ext cx="316426" cy="316426"/>
          </a:xfrm>
          <a:prstGeom prst="plus">
            <a:avLst>
              <a:gd name="adj" fmla="val 39894"/>
            </a:avLst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127125" y="1308649"/>
            <a:ext cx="838094" cy="820634"/>
            <a:chOff x="6233538" y="3886711"/>
            <a:chExt cx="838094" cy="82063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6372225" y="4025451"/>
              <a:ext cx="555388" cy="484262"/>
              <a:chOff x="6053469" y="4114800"/>
              <a:chExt cx="555388" cy="484262"/>
            </a:xfrm>
          </p:grpSpPr>
          <p:pic>
            <p:nvPicPr>
              <p:cNvPr id="20" name="Picture 10" descr="https://im0-tub-ru.yandex.net/i?id=b97d7eb69a55f3bc6c690c89731bccbf&amp;n=13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3469" y="4114800"/>
                <a:ext cx="555388" cy="484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Равнобедренный треугольник 20"/>
              <p:cNvSpPr/>
              <p:nvPr/>
            </p:nvSpPr>
            <p:spPr>
              <a:xfrm rot="10800000">
                <a:off x="6341268" y="4383880"/>
                <a:ext cx="47515" cy="111917"/>
              </a:xfrm>
              <a:prstGeom prst="triangle">
                <a:avLst>
                  <a:gd name="adj" fmla="val 100000"/>
                </a:avLst>
              </a:prstGeom>
              <a:solidFill>
                <a:srgbClr val="DC37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араллелограмм 27"/>
              <p:cNvSpPr/>
              <p:nvPr/>
            </p:nvSpPr>
            <p:spPr>
              <a:xfrm>
                <a:off x="6267452" y="4312444"/>
                <a:ext cx="71434" cy="107156"/>
              </a:xfrm>
              <a:prstGeom prst="parallelogram">
                <a:avLst>
                  <a:gd name="adj" fmla="val 36906"/>
                </a:avLst>
              </a:prstGeom>
              <a:solidFill>
                <a:srgbClr val="DC37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293167" y="4383880"/>
                <a:ext cx="72377" cy="36000"/>
              </a:xfrm>
              <a:prstGeom prst="rect">
                <a:avLst/>
              </a:prstGeom>
              <a:solidFill>
                <a:srgbClr val="DC37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Овал 18"/>
            <p:cNvSpPr/>
            <p:nvPr/>
          </p:nvSpPr>
          <p:spPr>
            <a:xfrm>
              <a:off x="6233538" y="3886711"/>
              <a:ext cx="838094" cy="820634"/>
            </a:xfrm>
            <a:prstGeom prst="ellipse">
              <a:avLst/>
            </a:prstGeom>
            <a:noFill/>
            <a:ln w="15875" cap="rnd">
              <a:solidFill>
                <a:srgbClr val="DC3729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164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уга 15"/>
          <p:cNvSpPr/>
          <p:nvPr/>
        </p:nvSpPr>
        <p:spPr>
          <a:xfrm rot="19010711">
            <a:off x="9999357" y="1291671"/>
            <a:ext cx="891660" cy="931980"/>
          </a:xfrm>
          <a:prstGeom prst="arc">
            <a:avLst>
              <a:gd name="adj1" fmla="val 15592503"/>
              <a:gd name="adj2" fmla="val 351143"/>
            </a:avLst>
          </a:prstGeom>
          <a:noFill/>
          <a:ln w="15875" cap="rnd">
            <a:solidFill>
              <a:srgbClr val="DC3729"/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802" y="292714"/>
            <a:ext cx="10515600" cy="89550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2800" dirty="0"/>
              <a:t>Прорывная идея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5590" y="2656331"/>
            <a:ext cx="7043009" cy="138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Идея, которая имеет уникальность и оригинальность. Идея не должна являться социальным проектом и ее направление не отражено в других разделах.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449422" y="1354026"/>
            <a:ext cx="1049177" cy="33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Вернуться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Крест 13">
            <a:hlinkClick r:id="" action="ppaction://hlinkshowjump?jump=lastslideviewed"/>
          </p:cNvPr>
          <p:cNvSpPr/>
          <p:nvPr/>
        </p:nvSpPr>
        <p:spPr>
          <a:xfrm rot="2536841">
            <a:off x="10853047" y="1525715"/>
            <a:ext cx="316426" cy="316426"/>
          </a:xfrm>
          <a:prstGeom prst="plus">
            <a:avLst>
              <a:gd name="adj" fmla="val 39894"/>
            </a:avLst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503012" y="2656327"/>
            <a:ext cx="846866" cy="846000"/>
            <a:chOff x="1147149" y="5415741"/>
            <a:chExt cx="838094" cy="853979"/>
          </a:xfrm>
        </p:grpSpPr>
        <p:pic>
          <p:nvPicPr>
            <p:cNvPr id="25" name="Picture 6" descr="https://png.pngtree.com/element_origin_min_pic/17/07/27/073ed6c08b959f2d9374b5f48c03b49f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878" y="5467888"/>
              <a:ext cx="692758" cy="692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/>
            <p:cNvSpPr/>
            <p:nvPr/>
          </p:nvSpPr>
          <p:spPr>
            <a:xfrm>
              <a:off x="1147149" y="5415741"/>
              <a:ext cx="838094" cy="853979"/>
            </a:xfrm>
            <a:prstGeom prst="ellipse">
              <a:avLst/>
            </a:prstGeom>
            <a:noFill/>
            <a:ln w="15875" cap="rnd">
              <a:solidFill>
                <a:srgbClr val="DC3729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7860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Предлагаемое </a:t>
            </a:r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4683" y="948690"/>
            <a:ext cx="62040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Максимально полно и конкретно опишите планируемое решение</a:t>
            </a:r>
            <a:r>
              <a:rPr lang="ru-RU" sz="14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46502" y="2587516"/>
            <a:ext cx="354223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Какие </a:t>
            </a:r>
            <a:r>
              <a:rPr lang="ru-RU" sz="1600" b="1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технологии / инструменты предлагаете применить?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Технологии – способы работы, последовательность действий для достижения желаемого результата.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Инструменты – механизм или алгоритм воздействия на объект с целью достижения полезного эффекта.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64074" y="2587516"/>
            <a:ext cx="3542236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Как </a:t>
            </a:r>
            <a:r>
              <a:rPr lang="ru-RU" sz="1600" b="1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именно ваше решение меняет текущую ситуацию (решает проблему)?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Вы должны описать решение, которое ранее не применялось в описанной выше проблемной ситуации. Решение должно нести в себе новизну для выбранного подразделения или холдинга «РЖД» в целом. Решение должно быть направленно на улучшение производственных процессов компании.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993728" y="1693277"/>
            <a:ext cx="780497" cy="683510"/>
            <a:chOff x="-4074719" y="471666"/>
            <a:chExt cx="6668934" cy="5840234"/>
          </a:xfrm>
        </p:grpSpPr>
        <p:sp>
          <p:nvSpPr>
            <p:cNvPr id="12" name="Овал 11"/>
            <p:cNvSpPr/>
            <p:nvPr/>
          </p:nvSpPr>
          <p:spPr>
            <a:xfrm>
              <a:off x="-3341163" y="1309998"/>
              <a:ext cx="5001902" cy="5001902"/>
            </a:xfrm>
            <a:prstGeom prst="ellipse">
              <a:avLst/>
            </a:prstGeom>
            <a:solidFill>
              <a:srgbClr val="FE342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-1972231" y="2678930"/>
              <a:ext cx="2264038" cy="226403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-1288844" y="3291523"/>
              <a:ext cx="2126331" cy="21263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-4074719" y="471666"/>
              <a:ext cx="4366526" cy="43665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-2303500" y="2594956"/>
              <a:ext cx="824088" cy="8240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4156" y="2787186"/>
              <a:ext cx="605369" cy="6053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-395165" y="1972497"/>
              <a:ext cx="2989380" cy="2840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5791314" y="1693277"/>
            <a:ext cx="780497" cy="683510"/>
            <a:chOff x="-4074719" y="471666"/>
            <a:chExt cx="6668934" cy="5840234"/>
          </a:xfrm>
        </p:grpSpPr>
        <p:sp>
          <p:nvSpPr>
            <p:cNvPr id="25" name="Овал 24"/>
            <p:cNvSpPr/>
            <p:nvPr/>
          </p:nvSpPr>
          <p:spPr>
            <a:xfrm>
              <a:off x="-3341163" y="1309998"/>
              <a:ext cx="5001902" cy="5001902"/>
            </a:xfrm>
            <a:prstGeom prst="ellipse">
              <a:avLst/>
            </a:prstGeom>
            <a:solidFill>
              <a:srgbClr val="FE342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-1972231" y="2678930"/>
              <a:ext cx="2264038" cy="226403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-1288844" y="3291523"/>
              <a:ext cx="2126331" cy="21263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-4074719" y="471666"/>
              <a:ext cx="4366526" cy="43665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-2303500" y="2594956"/>
              <a:ext cx="824088" cy="8240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4156" y="2787186"/>
              <a:ext cx="605369" cy="6053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-395165" y="1972497"/>
              <a:ext cx="2989380" cy="2840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9602179" y="1693277"/>
            <a:ext cx="780497" cy="683510"/>
            <a:chOff x="-4074719" y="471666"/>
            <a:chExt cx="6668934" cy="5840234"/>
          </a:xfrm>
        </p:grpSpPr>
        <p:sp>
          <p:nvSpPr>
            <p:cNvPr id="33" name="Овал 32"/>
            <p:cNvSpPr/>
            <p:nvPr/>
          </p:nvSpPr>
          <p:spPr>
            <a:xfrm>
              <a:off x="-3341163" y="1309998"/>
              <a:ext cx="5001902" cy="5001902"/>
            </a:xfrm>
            <a:prstGeom prst="ellipse">
              <a:avLst/>
            </a:prstGeom>
            <a:solidFill>
              <a:srgbClr val="FE342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-1972231" y="2678930"/>
              <a:ext cx="2264038" cy="226403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-1288844" y="3291523"/>
              <a:ext cx="2126331" cy="21263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-4074719" y="471666"/>
              <a:ext cx="4366526" cy="43665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-2303500" y="2594956"/>
              <a:ext cx="824088" cy="8240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94156" y="2787186"/>
              <a:ext cx="605369" cy="6053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-395165" y="1972497"/>
              <a:ext cx="2989380" cy="2840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0" name="Прямоугольник 39"/>
          <p:cNvSpPr/>
          <p:nvPr/>
        </p:nvSpPr>
        <p:spPr>
          <a:xfrm>
            <a:off x="616470" y="2587516"/>
            <a:ext cx="3533875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чем состоит изменение, которое вы планируете внедрить?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Эксперты конкурса будут принимать решение об успешности проекта исходя из того, насколько предлагаемое решение по своим характеристикам соответствует заявленной проблемной ситуации.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 rot="20303037">
            <a:off x="-717219" y="4851771"/>
            <a:ext cx="5756378" cy="5041075"/>
            <a:chOff x="-4074719" y="471666"/>
            <a:chExt cx="6668934" cy="5840234"/>
          </a:xfrm>
        </p:grpSpPr>
        <p:sp>
          <p:nvSpPr>
            <p:cNvPr id="42" name="Овал 41"/>
            <p:cNvSpPr/>
            <p:nvPr/>
          </p:nvSpPr>
          <p:spPr>
            <a:xfrm>
              <a:off x="-3341163" y="1309998"/>
              <a:ext cx="5001902" cy="5001902"/>
            </a:xfrm>
            <a:prstGeom prst="ellipse">
              <a:avLst/>
            </a:prstGeom>
            <a:solidFill>
              <a:srgbClr val="FE342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-1972231" y="2678930"/>
              <a:ext cx="2264038" cy="226403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-1288844" y="3291523"/>
              <a:ext cx="2126331" cy="21263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-4074719" y="471666"/>
              <a:ext cx="4366526" cy="43665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-2303500" y="2594956"/>
              <a:ext cx="824088" cy="8240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494156" y="2787186"/>
              <a:ext cx="605369" cy="6053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-395165" y="1972497"/>
              <a:ext cx="2989380" cy="2840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15654" y="5867767"/>
            <a:ext cx="434084" cy="43408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11052133" y="5863701"/>
            <a:ext cx="438150" cy="438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3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DC3729"/>
                </a:solidFill>
              </a:rPr>
              <a:t>?</a:t>
            </a:r>
            <a:endParaRPr lang="ru-RU" sz="2800" b="1" dirty="0">
              <a:solidFill>
                <a:srgbClr val="DC3729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69294" y="14738"/>
            <a:ext cx="12213344" cy="684326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1012220" y="740236"/>
            <a:ext cx="10460500" cy="5861218"/>
            <a:chOff x="-158028" y="13281"/>
            <a:chExt cx="10460500" cy="5861218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-158028" y="13281"/>
              <a:ext cx="10460500" cy="5861218"/>
            </a:xfrm>
            <a:prstGeom prst="roundRect">
              <a:avLst>
                <a:gd name="adj" fmla="val 258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8221" y="413198"/>
              <a:ext cx="10157413" cy="53101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r>
                <a:rPr lang="ru-RU" sz="1400" dirty="0" smtClean="0">
                  <a:solidFill>
                    <a:srgbClr val="1D4999"/>
                  </a:solidFill>
                </a:rPr>
                <a:t>Построить </a:t>
              </a:r>
              <a:r>
                <a:rPr lang="ru-RU" sz="1400" dirty="0">
                  <a:solidFill>
                    <a:srgbClr val="1D4999"/>
                  </a:solidFill>
                </a:rPr>
                <a:t>железнодорожную магистраль в Восточной Сибири и на Дальнем Востоке с выходом к Тихому океану с опорными пунктами: Тайшет - север Байкала - Тындинский - Ургал - Комсомольск-на-Амуре - Советская Гавань. </a:t>
              </a:r>
            </a:p>
            <a:p>
              <a:pPr>
                <a:lnSpc>
                  <a:spcPct val="114000"/>
                </a:lnSpc>
              </a:pPr>
              <a:r>
                <a:rPr lang="ru-RU" sz="1400" b="1" u="sng" dirty="0">
                  <a:solidFill>
                    <a:srgbClr val="1D4999"/>
                  </a:solidFill>
                </a:rPr>
                <a:t>Предлагаемое решение учитывает: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1D4999"/>
                  </a:solidFill>
                </a:rPr>
                <a:t>преодоление 11 полноводных рек и 7 горных хребтов;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1D4999"/>
                  </a:solidFill>
                </a:rPr>
                <a:t>организацию 8 тоннелей;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1D4999"/>
                  </a:solidFill>
                </a:rPr>
                <a:t>сооружение 142 мостов длиной более 100 метров;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1D4999"/>
                  </a:solidFill>
                </a:rPr>
                <a:t>строительство свыше 200 железнодорожных станций и разъездов.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1D4999"/>
                  </a:solidFill>
                </a:rPr>
                <a:t>Наряду с прокладкой железнодорожных линий планируется строить: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1D4999"/>
                  </a:solidFill>
                </a:rPr>
                <a:t>жилые поселки;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1D4999"/>
                  </a:solidFill>
                </a:rPr>
                <a:t>культурные центры;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1D4999"/>
                  </a:solidFill>
                </a:rPr>
                <a:t>учреждения бытового обслуживания;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1D4999"/>
                  </a:solidFill>
                </a:rPr>
                <a:t>промышленные предприятия.</a:t>
              </a:r>
            </a:p>
            <a:p>
              <a:pPr>
                <a:lnSpc>
                  <a:spcPct val="114000"/>
                </a:lnSpc>
              </a:pPr>
              <a:r>
                <a:rPr lang="ru-RU" sz="1400" dirty="0">
                  <a:solidFill>
                    <a:srgbClr val="1D4999"/>
                  </a:solidFill>
                </a:rPr>
                <a:t>       Значительную часть пути планируется проложить в районах вечной мерзлоты и высокой сейсмичности.</a:t>
              </a:r>
            </a:p>
            <a:p>
              <a:pPr>
                <a:lnSpc>
                  <a:spcPct val="114000"/>
                </a:lnSpc>
              </a:pPr>
              <a:r>
                <a:rPr lang="ru-RU" sz="1400" dirty="0">
                  <a:solidFill>
                    <a:srgbClr val="1D4999"/>
                  </a:solidFill>
                </a:rPr>
                <a:t>        При строительстве планируется оснастить магистраль прогрессивными средствами эксплуатации – устройствами диспетчерской централизации и связи. В проекте предусмотрено сооружение земляного полотна, опор мостов и тоннелей под два пути.</a:t>
              </a:r>
            </a:p>
            <a:p>
              <a:pPr>
                <a:lnSpc>
                  <a:spcPct val="114000"/>
                </a:lnSpc>
              </a:pPr>
              <a:r>
                <a:rPr lang="ru-RU" sz="1400" b="1" u="sng" dirty="0">
                  <a:solidFill>
                    <a:srgbClr val="1D4999"/>
                  </a:solidFill>
                </a:rPr>
                <a:t>Реализация проекта позволит: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1D4999"/>
                  </a:solidFill>
                </a:rPr>
                <a:t>начать работу порта Восточный в бухте Врангеля;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1D4999"/>
                  </a:solidFill>
                </a:rPr>
                <a:t>начать разработки коксующихся углей Якутской АССР;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1D4999"/>
                  </a:solidFill>
                </a:rPr>
                <a:t>начать непрерывные пассажирские перевозки от станции Тында. 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4" name="Овал 3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5" name="Шеврон 4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5" name="Крест 54"/>
          <p:cNvSpPr/>
          <p:nvPr/>
        </p:nvSpPr>
        <p:spPr>
          <a:xfrm rot="2536841">
            <a:off x="11043089" y="830457"/>
            <a:ext cx="316426" cy="316426"/>
          </a:xfrm>
          <a:prstGeom prst="plus">
            <a:avLst>
              <a:gd name="adj" fmla="val 39894"/>
            </a:avLst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40" grpId="0"/>
      <p:bldP spid="50" grpId="0" animBg="1"/>
      <p:bldP spid="51" grpId="0" animBg="1"/>
      <p:bldP spid="51" grpId="1" animBg="1"/>
      <p:bldP spid="55" grpId="0" animBg="1"/>
      <p:bldP spid="5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Альтернативы и аналоги </a:t>
            </a:r>
            <a:r>
              <a:rPr lang="ru-RU" dirty="0" smtClean="0"/>
              <a:t>решения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2880" y="1009935"/>
            <a:ext cx="828934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Изучите, как подобные проблемы решаются в других подразделениях, компаниях и других отраслях. Какие решения применяются за рубежом</a:t>
            </a:r>
            <a:r>
              <a:rPr lang="ru-RU" sz="12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ходе подготовки проекта вам нужно будет найти и представить </a:t>
            </a:r>
            <a:r>
              <a:rPr lang="ru-RU" sz="12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ссылки </a:t>
            </a:r>
            <a:r>
              <a:rPr lang="ru-RU" sz="12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на аналогичные или альтернативные решения. </a:t>
            </a:r>
          </a:p>
          <a:p>
            <a:r>
              <a:rPr lang="ru-RU" sz="12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Для поиска аналогов вы можете воспользоваться следующими ресурсами</a:t>
            </a:r>
            <a:r>
              <a:rPr lang="ru-RU" sz="12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08367" y="5503593"/>
            <a:ext cx="4049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DC3729"/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Специализированная отраслевая литература</a:t>
            </a:r>
          </a:p>
          <a:p>
            <a:r>
              <a:rPr lang="ru-RU" sz="12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Например, научные журналы или статьи на специализированных сайтах.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092199" y="2454599"/>
            <a:ext cx="971549" cy="951309"/>
            <a:chOff x="1092199" y="2299536"/>
            <a:chExt cx="971549" cy="95130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l="3884" t="8857" r="75113" b="9154"/>
            <a:stretch/>
          </p:blipFill>
          <p:spPr>
            <a:xfrm>
              <a:off x="1285258" y="2381424"/>
              <a:ext cx="498143" cy="702860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1092199" y="2299536"/>
              <a:ext cx="971549" cy="951309"/>
            </a:xfrm>
            <a:prstGeom prst="ellipse">
              <a:avLst/>
            </a:prstGeom>
            <a:noFill/>
            <a:ln w="19050" cap="rnd">
              <a:solidFill>
                <a:srgbClr val="DC3729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092199" y="3975094"/>
            <a:ext cx="971549" cy="951309"/>
            <a:chOff x="1092199" y="3820031"/>
            <a:chExt cx="971549" cy="951309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128687" y="4023124"/>
              <a:ext cx="895784" cy="545122"/>
              <a:chOff x="-1514547" y="4081691"/>
              <a:chExt cx="1000125" cy="608618"/>
            </a:xfrm>
          </p:grpSpPr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14547" y="4081691"/>
                <a:ext cx="1000125" cy="466725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238322" y="4471234"/>
                <a:ext cx="723900" cy="219075"/>
              </a:xfrm>
              <a:prstGeom prst="rect">
                <a:avLst/>
              </a:prstGeom>
            </p:spPr>
          </p:pic>
        </p:grpSp>
        <p:sp>
          <p:nvSpPr>
            <p:cNvPr id="17" name="Овал 16"/>
            <p:cNvSpPr/>
            <p:nvPr/>
          </p:nvSpPr>
          <p:spPr>
            <a:xfrm>
              <a:off x="1092199" y="3820031"/>
              <a:ext cx="971549" cy="951309"/>
            </a:xfrm>
            <a:prstGeom prst="ellipse">
              <a:avLst/>
            </a:prstGeom>
            <a:noFill/>
            <a:ln w="19050" cap="rnd">
              <a:solidFill>
                <a:srgbClr val="DC3729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92199" y="5304937"/>
            <a:ext cx="971549" cy="951309"/>
            <a:chOff x="1092199" y="5402144"/>
            <a:chExt cx="971549" cy="951309"/>
          </a:xfrm>
        </p:grpSpPr>
        <p:sp>
          <p:nvSpPr>
            <p:cNvPr id="19" name="Овал 18"/>
            <p:cNvSpPr/>
            <p:nvPr/>
          </p:nvSpPr>
          <p:spPr>
            <a:xfrm>
              <a:off x="1092199" y="5402144"/>
              <a:ext cx="971549" cy="951309"/>
            </a:xfrm>
            <a:prstGeom prst="ellipse">
              <a:avLst/>
            </a:prstGeom>
            <a:noFill/>
            <a:ln w="19050" cap="rnd">
              <a:solidFill>
                <a:srgbClr val="DC3729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333500" y="5548217"/>
              <a:ext cx="116681" cy="571597"/>
            </a:xfrm>
            <a:custGeom>
              <a:avLst/>
              <a:gdLst>
                <a:gd name="connsiteX0" fmla="*/ 7144 w 119062"/>
                <a:gd name="connsiteY0" fmla="*/ 557212 h 571500"/>
                <a:gd name="connsiteX1" fmla="*/ 0 w 119062"/>
                <a:gd name="connsiteY1" fmla="*/ 50006 h 571500"/>
                <a:gd name="connsiteX2" fmla="*/ 54769 w 119062"/>
                <a:gd name="connsiteY2" fmla="*/ 0 h 571500"/>
                <a:gd name="connsiteX3" fmla="*/ 111919 w 119062"/>
                <a:gd name="connsiteY3" fmla="*/ 42862 h 571500"/>
                <a:gd name="connsiteX4" fmla="*/ 119062 w 119062"/>
                <a:gd name="connsiteY4" fmla="*/ 571500 h 571500"/>
                <a:gd name="connsiteX5" fmla="*/ 57150 w 119062"/>
                <a:gd name="connsiteY5" fmla="*/ 540543 h 571500"/>
                <a:gd name="connsiteX6" fmla="*/ 7144 w 119062"/>
                <a:gd name="connsiteY6" fmla="*/ 557212 h 571500"/>
                <a:gd name="connsiteX0" fmla="*/ 7144 w 119062"/>
                <a:gd name="connsiteY0" fmla="*/ 576234 h 590522"/>
                <a:gd name="connsiteX1" fmla="*/ 0 w 119062"/>
                <a:gd name="connsiteY1" fmla="*/ 69028 h 590522"/>
                <a:gd name="connsiteX2" fmla="*/ 54769 w 119062"/>
                <a:gd name="connsiteY2" fmla="*/ 19022 h 590522"/>
                <a:gd name="connsiteX3" fmla="*/ 111919 w 119062"/>
                <a:gd name="connsiteY3" fmla="*/ 61884 h 590522"/>
                <a:gd name="connsiteX4" fmla="*/ 119062 w 119062"/>
                <a:gd name="connsiteY4" fmla="*/ 590522 h 590522"/>
                <a:gd name="connsiteX5" fmla="*/ 57150 w 119062"/>
                <a:gd name="connsiteY5" fmla="*/ 559565 h 590522"/>
                <a:gd name="connsiteX6" fmla="*/ 7144 w 119062"/>
                <a:gd name="connsiteY6" fmla="*/ 576234 h 590522"/>
                <a:gd name="connsiteX0" fmla="*/ 7144 w 119062"/>
                <a:gd name="connsiteY0" fmla="*/ 572693 h 586981"/>
                <a:gd name="connsiteX1" fmla="*/ 0 w 119062"/>
                <a:gd name="connsiteY1" fmla="*/ 65487 h 586981"/>
                <a:gd name="connsiteX2" fmla="*/ 54769 w 119062"/>
                <a:gd name="connsiteY2" fmla="*/ 15481 h 586981"/>
                <a:gd name="connsiteX3" fmla="*/ 111919 w 119062"/>
                <a:gd name="connsiteY3" fmla="*/ 58343 h 586981"/>
                <a:gd name="connsiteX4" fmla="*/ 119062 w 119062"/>
                <a:gd name="connsiteY4" fmla="*/ 586981 h 586981"/>
                <a:gd name="connsiteX5" fmla="*/ 57150 w 119062"/>
                <a:gd name="connsiteY5" fmla="*/ 556024 h 586981"/>
                <a:gd name="connsiteX6" fmla="*/ 7144 w 119062"/>
                <a:gd name="connsiteY6" fmla="*/ 572693 h 586981"/>
                <a:gd name="connsiteX0" fmla="*/ 7144 w 119062"/>
                <a:gd name="connsiteY0" fmla="*/ 572693 h 586981"/>
                <a:gd name="connsiteX1" fmla="*/ 0 w 119062"/>
                <a:gd name="connsiteY1" fmla="*/ 65487 h 586981"/>
                <a:gd name="connsiteX2" fmla="*/ 54769 w 119062"/>
                <a:gd name="connsiteY2" fmla="*/ 15481 h 586981"/>
                <a:gd name="connsiteX3" fmla="*/ 111919 w 119062"/>
                <a:gd name="connsiteY3" fmla="*/ 58343 h 586981"/>
                <a:gd name="connsiteX4" fmla="*/ 119062 w 119062"/>
                <a:gd name="connsiteY4" fmla="*/ 586981 h 586981"/>
                <a:gd name="connsiteX5" fmla="*/ 57150 w 119062"/>
                <a:gd name="connsiteY5" fmla="*/ 556024 h 586981"/>
                <a:gd name="connsiteX6" fmla="*/ 7144 w 119062"/>
                <a:gd name="connsiteY6" fmla="*/ 572693 h 586981"/>
                <a:gd name="connsiteX0" fmla="*/ 7144 w 119062"/>
                <a:gd name="connsiteY0" fmla="*/ 558280 h 572568"/>
                <a:gd name="connsiteX1" fmla="*/ 0 w 119062"/>
                <a:gd name="connsiteY1" fmla="*/ 51074 h 572568"/>
                <a:gd name="connsiteX2" fmla="*/ 54769 w 119062"/>
                <a:gd name="connsiteY2" fmla="*/ 1068 h 572568"/>
                <a:gd name="connsiteX3" fmla="*/ 111919 w 119062"/>
                <a:gd name="connsiteY3" fmla="*/ 43930 h 572568"/>
                <a:gd name="connsiteX4" fmla="*/ 119062 w 119062"/>
                <a:gd name="connsiteY4" fmla="*/ 572568 h 572568"/>
                <a:gd name="connsiteX5" fmla="*/ 57150 w 119062"/>
                <a:gd name="connsiteY5" fmla="*/ 541611 h 572568"/>
                <a:gd name="connsiteX6" fmla="*/ 7144 w 119062"/>
                <a:gd name="connsiteY6" fmla="*/ 558280 h 572568"/>
                <a:gd name="connsiteX0" fmla="*/ 4763 w 116681"/>
                <a:gd name="connsiteY0" fmla="*/ 557309 h 571597"/>
                <a:gd name="connsiteX1" fmla="*/ 0 w 116681"/>
                <a:gd name="connsiteY1" fmla="*/ 33435 h 571597"/>
                <a:gd name="connsiteX2" fmla="*/ 52388 w 116681"/>
                <a:gd name="connsiteY2" fmla="*/ 97 h 571597"/>
                <a:gd name="connsiteX3" fmla="*/ 109538 w 116681"/>
                <a:gd name="connsiteY3" fmla="*/ 42959 h 571597"/>
                <a:gd name="connsiteX4" fmla="*/ 116681 w 116681"/>
                <a:gd name="connsiteY4" fmla="*/ 571597 h 571597"/>
                <a:gd name="connsiteX5" fmla="*/ 54769 w 116681"/>
                <a:gd name="connsiteY5" fmla="*/ 540640 h 571597"/>
                <a:gd name="connsiteX6" fmla="*/ 4763 w 116681"/>
                <a:gd name="connsiteY6" fmla="*/ 557309 h 57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681" h="571597">
                  <a:moveTo>
                    <a:pt x="4763" y="557309"/>
                  </a:moveTo>
                  <a:cubicBezTo>
                    <a:pt x="2382" y="388240"/>
                    <a:pt x="2381" y="202504"/>
                    <a:pt x="0" y="33435"/>
                  </a:cubicBezTo>
                  <a:cubicBezTo>
                    <a:pt x="18256" y="16766"/>
                    <a:pt x="34132" y="-1490"/>
                    <a:pt x="52388" y="97"/>
                  </a:cubicBezTo>
                  <a:cubicBezTo>
                    <a:pt x="70644" y="1684"/>
                    <a:pt x="86917" y="-2285"/>
                    <a:pt x="109538" y="42959"/>
                  </a:cubicBezTo>
                  <a:lnTo>
                    <a:pt x="116681" y="571597"/>
                  </a:lnTo>
                  <a:lnTo>
                    <a:pt x="54769" y="540640"/>
                  </a:lnTo>
                  <a:lnTo>
                    <a:pt x="4763" y="557309"/>
                  </a:lnTo>
                  <a:close/>
                </a:path>
              </a:pathLst>
            </a:custGeom>
            <a:solidFill>
              <a:srgbClr val="FE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257" y="5531476"/>
              <a:ext cx="692643" cy="692643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308366" y="2397606"/>
            <a:ext cx="4273187" cy="1457858"/>
            <a:chOff x="2308366" y="2397606"/>
            <a:chExt cx="4273187" cy="1457858"/>
          </a:xfrm>
        </p:grpSpPr>
        <p:sp>
          <p:nvSpPr>
            <p:cNvPr id="10" name="Прямоугольник 9">
              <a:hlinkClick r:id="rId7"/>
            </p:cNvPr>
            <p:cNvSpPr/>
            <p:nvPr/>
          </p:nvSpPr>
          <p:spPr>
            <a:xfrm>
              <a:off x="2308366" y="2397606"/>
              <a:ext cx="19021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u="sng" dirty="0" smtClean="0">
                  <a:solidFill>
                    <a:srgbClr val="DC3729"/>
                  </a:solidFill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Система </a:t>
              </a:r>
              <a:r>
                <a:rPr lang="ru-RU" sz="1600" b="1" u="sng" dirty="0">
                  <a:solidFill>
                    <a:srgbClr val="DC3729"/>
                  </a:solidFill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«4И» 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308366" y="2655135"/>
              <a:ext cx="427318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Проанализируйте </a:t>
              </a:r>
              <a:r>
                <a:rPr lang="ru-RU" sz="12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проекты, предложенные работниками холдинга «РЖД». </a:t>
              </a:r>
              <a:endParaRPr lang="ru-RU" sz="12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r>
                <a:rPr lang="ru-RU" sz="12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Оцените </a:t>
              </a:r>
              <a:r>
                <a:rPr lang="ru-RU" sz="12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оригинальность вашего решения. </a:t>
              </a:r>
              <a:endParaRPr lang="ru-RU" sz="12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r>
                <a:rPr lang="ru-RU" sz="12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Для </a:t>
              </a:r>
              <a:r>
                <a:rPr lang="ru-RU" sz="12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этого войдите в раздел «Проекты», нажмите кнопку «Фильтр», далее «Искать по тексту». </a:t>
              </a:r>
              <a:endParaRPr lang="ru-RU" sz="12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r>
                <a:rPr lang="ru-RU" sz="12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Дайте </a:t>
              </a:r>
              <a:r>
                <a:rPr lang="ru-RU" sz="12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ссылки на найденные аналоги</a:t>
              </a:r>
              <a:r>
                <a:rPr lang="ru-RU" sz="12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308366" y="4014035"/>
            <a:ext cx="3901049" cy="1329033"/>
            <a:chOff x="2308366" y="4014035"/>
            <a:chExt cx="3901049" cy="1329033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308367" y="4327405"/>
              <a:ext cx="390104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Система </a:t>
              </a:r>
              <a:r>
                <a:rPr lang="ru-RU" sz="12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позволяет искать по авторским свидетельствам СССР, российским патентам на полезные модели и изобретения, патентным заявкам. </a:t>
              </a:r>
              <a:endParaRPr lang="ru-RU" sz="12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r>
                <a:rPr lang="ru-RU" sz="12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Дайте </a:t>
              </a:r>
              <a:r>
                <a:rPr lang="ru-RU" sz="12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ссылку на найденные решения</a:t>
              </a:r>
              <a:r>
                <a:rPr lang="ru-RU" sz="12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Прямоугольник 25">
              <a:hlinkClick r:id="rId8"/>
            </p:cNvPr>
            <p:cNvSpPr/>
            <p:nvPr/>
          </p:nvSpPr>
          <p:spPr>
            <a:xfrm>
              <a:off x="2308366" y="4014035"/>
              <a:ext cx="220237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u="sng" dirty="0">
                  <a:solidFill>
                    <a:srgbClr val="DC3729"/>
                  </a:solidFill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Яндекс.Патенты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209974" y="2507532"/>
            <a:ext cx="3732028" cy="3732028"/>
            <a:chOff x="7209974" y="2507532"/>
            <a:chExt cx="3732028" cy="3732028"/>
          </a:xfrm>
        </p:grpSpPr>
        <p:sp>
          <p:nvSpPr>
            <p:cNvPr id="32" name="Овал 31"/>
            <p:cNvSpPr/>
            <p:nvPr/>
          </p:nvSpPr>
          <p:spPr>
            <a:xfrm>
              <a:off x="7209974" y="2507532"/>
              <a:ext cx="3732028" cy="3732028"/>
            </a:xfrm>
            <a:prstGeom prst="ellipse">
              <a:avLst/>
            </a:prstGeom>
            <a:noFill/>
            <a:ln w="19050">
              <a:solidFill>
                <a:srgbClr val="FE34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402934" y="3859986"/>
              <a:ext cx="3346107" cy="176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DC3729"/>
                  </a:solidFill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ОРИГИНАЛЬНОСТЬ ПРОЕКТА </a:t>
              </a:r>
              <a:r>
                <a:rPr lang="ru-RU" sz="1400" b="1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– </a:t>
              </a:r>
              <a:r>
                <a:rPr lang="ru-RU" sz="1400" b="1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один из критериев оценки проектов в 2019 году. </a:t>
              </a:r>
            </a:p>
            <a:p>
              <a:pPr algn="ctr">
                <a:spcBef>
                  <a:spcPts val="600"/>
                </a:spcBef>
              </a:pPr>
              <a:r>
                <a:rPr lang="ru-RU" sz="12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В процессе изучения аналогов необходимо указать недостатки каждого аналога, которые не свойственны предложенному проектной командой решению. </a:t>
              </a: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4472" y="2889362"/>
              <a:ext cx="862953" cy="862953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 rot="2934602">
            <a:off x="-4734764" y="1160457"/>
            <a:ext cx="5735458" cy="5840234"/>
            <a:chOff x="-4074719" y="471666"/>
            <a:chExt cx="5735458" cy="5840234"/>
          </a:xfrm>
        </p:grpSpPr>
        <p:sp>
          <p:nvSpPr>
            <p:cNvPr id="34" name="Овал 33"/>
            <p:cNvSpPr/>
            <p:nvPr/>
          </p:nvSpPr>
          <p:spPr>
            <a:xfrm>
              <a:off x="-3341163" y="1309998"/>
              <a:ext cx="5001902" cy="5001902"/>
            </a:xfrm>
            <a:prstGeom prst="ellipse">
              <a:avLst/>
            </a:prstGeom>
            <a:solidFill>
              <a:srgbClr val="FE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-1972231" y="2678930"/>
              <a:ext cx="2264038" cy="2264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-1288844" y="3291523"/>
              <a:ext cx="2126331" cy="2126331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-4074719" y="471666"/>
              <a:ext cx="4366526" cy="4366526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-2303500" y="2594956"/>
              <a:ext cx="824088" cy="824088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494156" y="2787186"/>
              <a:ext cx="605369" cy="605369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9561176">
            <a:off x="10492180" y="-1335940"/>
            <a:ext cx="3397524" cy="3325578"/>
            <a:chOff x="10226747" y="0"/>
            <a:chExt cx="7006368" cy="6858000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5115" y="0"/>
              <a:ext cx="6858000" cy="685800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73167">
              <a:off x="10429839" y="951334"/>
              <a:ext cx="4080439" cy="408043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747" y="4354689"/>
              <a:ext cx="1495778" cy="1495778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5722" y="2389009"/>
              <a:ext cx="832556" cy="832556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76759" y="6078397"/>
            <a:ext cx="434084" cy="434084"/>
          </a:xfrm>
          <a:prstGeom prst="rect">
            <a:avLst/>
          </a:prstGeom>
        </p:spPr>
      </p:pic>
      <p:sp>
        <p:nvSpPr>
          <p:cNvPr id="49" name="Овал 48"/>
          <p:cNvSpPr/>
          <p:nvPr/>
        </p:nvSpPr>
        <p:spPr>
          <a:xfrm>
            <a:off x="11213238" y="6074331"/>
            <a:ext cx="438150" cy="438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3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DC3729"/>
                </a:solidFill>
              </a:rPr>
              <a:t>?</a:t>
            </a:r>
            <a:endParaRPr lang="ru-RU" sz="2800" b="1" dirty="0">
              <a:solidFill>
                <a:srgbClr val="DC3729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-21344" y="14738"/>
            <a:ext cx="12213344" cy="684326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2439506" y="2536487"/>
            <a:ext cx="7237601" cy="2308316"/>
            <a:chOff x="1233214" y="877109"/>
            <a:chExt cx="7237601" cy="4471305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1233214" y="877109"/>
              <a:ext cx="7237601" cy="4471305"/>
            </a:xfrm>
            <a:prstGeom prst="roundRect">
              <a:avLst>
                <a:gd name="adj" fmla="val 258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474523" y="1001639"/>
              <a:ext cx="6743630" cy="42384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r>
                <a:rPr lang="ru-RU" sz="1400" dirty="0">
                  <a:solidFill>
                    <a:srgbClr val="1D4999"/>
                  </a:solidFill>
                </a:rPr>
                <a:t>На момент реализации проекта БАМа действовал Транссиб, реализованный в начале ХХ века, но пропускная способность магистрали была не способна обеспечить нужды региона. </a:t>
              </a:r>
            </a:p>
            <a:p>
              <a:pPr>
                <a:lnSpc>
                  <a:spcPct val="114000"/>
                </a:lnSpc>
              </a:pPr>
              <a:r>
                <a:rPr lang="ru-RU" sz="1400" dirty="0">
                  <a:solidFill>
                    <a:srgbClr val="1D4999"/>
                  </a:solidFill>
                </a:rPr>
                <a:t>Также действовала Китайско-Восточная железная дорога (КВЖД), но она проходила по территории иного государства и с 1953 года полностью передана под управление КНР.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4" name="Овал 3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5" name="Шеврон 4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Овал 5">
            <a:hlinkClick r:id="rId15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4" name="Крест 53"/>
          <p:cNvSpPr/>
          <p:nvPr/>
        </p:nvSpPr>
        <p:spPr>
          <a:xfrm rot="2536841">
            <a:off x="9226857" y="2657110"/>
            <a:ext cx="316426" cy="316426"/>
          </a:xfrm>
          <a:prstGeom prst="plus">
            <a:avLst>
              <a:gd name="adj" fmla="val 39894"/>
            </a:avLst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1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49" grpId="0" animBg="1"/>
      <p:bldP spid="50" grpId="0" animBg="1"/>
      <p:bldP spid="50" grpId="1" animBg="1"/>
      <p:bldP spid="54" grpId="0" animBg="1"/>
      <p:bldP spid="5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6156" y="188913"/>
            <a:ext cx="10515600" cy="895350"/>
          </a:xfrm>
        </p:spPr>
        <p:txBody>
          <a:bodyPr>
            <a:normAutofit/>
          </a:bodyPr>
          <a:lstStyle/>
          <a:p>
            <a:r>
              <a:rPr lang="ru-RU" sz="3200" dirty="0"/>
              <a:t>Уникальность вашего решения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92200" y="3020329"/>
            <a:ext cx="8434571" cy="2305668"/>
            <a:chOff x="4038214" y="2707867"/>
            <a:chExt cx="4378602" cy="153500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038214" y="2707867"/>
              <a:ext cx="4378602" cy="1535006"/>
            </a:xfrm>
            <a:prstGeom prst="roundRect">
              <a:avLst>
                <a:gd name="adj" fmla="val 4276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162389" y="2707867"/>
              <a:ext cx="4211478" cy="153500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>
                  <a:solidFill>
                    <a:srgbClr val="1D4999"/>
                  </a:solidFill>
                </a:rPr>
                <a:t>Предложенное решение является самым коротким железнодорожным путем </a:t>
              </a:r>
              <a:endParaRPr lang="ru-RU" sz="1400" dirty="0" smtClean="0">
                <a:solidFill>
                  <a:srgbClr val="1D4999"/>
                </a:solidFill>
              </a:endParaRPr>
            </a:p>
            <a:p>
              <a:r>
                <a:rPr lang="ru-RU" sz="1400" dirty="0" smtClean="0">
                  <a:solidFill>
                    <a:srgbClr val="1D4999"/>
                  </a:solidFill>
                </a:rPr>
                <a:t>к </a:t>
              </a:r>
              <a:r>
                <a:rPr lang="ru-RU" sz="1400" dirty="0">
                  <a:solidFill>
                    <a:srgbClr val="1D4999"/>
                  </a:solidFill>
                </a:rPr>
                <a:t>портам Тихого океана, в Южную Якутию и другие восточные регионы страны. </a:t>
              </a:r>
              <a:endParaRPr lang="en-US" sz="1400" dirty="0" smtClean="0">
                <a:solidFill>
                  <a:srgbClr val="1D4999"/>
                </a:solidFill>
              </a:endParaRPr>
            </a:p>
            <a:p>
              <a:r>
                <a:rPr lang="ru-RU" sz="1400" dirty="0" smtClean="0">
                  <a:solidFill>
                    <a:srgbClr val="1D4999"/>
                  </a:solidFill>
                </a:rPr>
                <a:t>Проект </a:t>
              </a:r>
              <a:r>
                <a:rPr lang="ru-RU" sz="1400" dirty="0">
                  <a:solidFill>
                    <a:srgbClr val="1D4999"/>
                  </a:solidFill>
                </a:rPr>
                <a:t>позволит сократить расстояние перевозки пассажиров и грузов </a:t>
              </a:r>
              <a:endParaRPr lang="ru-RU" sz="1400" dirty="0" smtClean="0">
                <a:solidFill>
                  <a:srgbClr val="1D4999"/>
                </a:solidFill>
              </a:endParaRPr>
            </a:p>
            <a:p>
              <a:r>
                <a:rPr lang="ru-RU" sz="1400" dirty="0" smtClean="0">
                  <a:solidFill>
                    <a:srgbClr val="1D4999"/>
                  </a:solidFill>
                </a:rPr>
                <a:t>до </a:t>
              </a:r>
              <a:r>
                <a:rPr lang="ru-RU" sz="1400" dirty="0">
                  <a:solidFill>
                    <a:srgbClr val="1D4999"/>
                  </a:solidFill>
                </a:rPr>
                <a:t>Приморья, Владивостока и Находки более чем на 200 км, до Ванино - почти </a:t>
              </a:r>
              <a:endParaRPr lang="ru-RU" sz="1400" dirty="0" smtClean="0">
                <a:solidFill>
                  <a:srgbClr val="1D4999"/>
                </a:solidFill>
              </a:endParaRPr>
            </a:p>
            <a:p>
              <a:r>
                <a:rPr lang="ru-RU" sz="1400" dirty="0" smtClean="0">
                  <a:solidFill>
                    <a:srgbClr val="1D4999"/>
                  </a:solidFill>
                </a:rPr>
                <a:t>на </a:t>
              </a:r>
              <a:r>
                <a:rPr lang="ru-RU" sz="1400" dirty="0">
                  <a:solidFill>
                    <a:srgbClr val="1D4999"/>
                  </a:solidFill>
                </a:rPr>
                <a:t>500 км, до Якутии - на 600 км, а для пассажиров и грузов, которые следуют на Сахалин, Камчатку и в Магадан - на 1000 км.</a:t>
              </a:r>
            </a:p>
            <a:p>
              <a:r>
                <a:rPr lang="ru-RU" sz="1400" dirty="0">
                  <a:solidFill>
                    <a:srgbClr val="1D4999"/>
                  </a:solidFill>
                </a:rPr>
                <a:t>Магистраль, предложенная в проекте, находится дальше от государственной границы, что обеспечивает </a:t>
              </a:r>
              <a:r>
                <a:rPr lang="ru-RU" sz="1400" dirty="0" smtClean="0">
                  <a:solidFill>
                    <a:srgbClr val="1D4999"/>
                  </a:solidFill>
                </a:rPr>
                <a:t>её </a:t>
              </a:r>
              <a:r>
                <a:rPr lang="ru-RU" sz="1400" dirty="0">
                  <a:solidFill>
                    <a:srgbClr val="1D4999"/>
                  </a:solidFill>
                </a:rPr>
                <a:t>большую безопасность в случае военной угрозы. 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2200" y="2243491"/>
            <a:ext cx="434084" cy="434084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628679" y="2239425"/>
            <a:ext cx="438150" cy="438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3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DC3729"/>
                </a:solidFill>
              </a:rPr>
              <a:t>?</a:t>
            </a:r>
            <a:endParaRPr lang="ru-RU" sz="2800" b="1" dirty="0">
              <a:solidFill>
                <a:srgbClr val="DC372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5367" y="1307901"/>
            <a:ext cx="768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Опишите, в чем существенное отличие вашего решения </a:t>
            </a:r>
            <a:endParaRPr lang="en-US" sz="2000" dirty="0" smtClean="0"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имеющихся аналогов?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9878295" y="-1509498"/>
            <a:ext cx="4187145" cy="4386188"/>
            <a:chOff x="9878295" y="-1509498"/>
            <a:chExt cx="4187145" cy="438618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5109" y="-1509498"/>
              <a:ext cx="3890331" cy="389033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9981" y="-742611"/>
              <a:ext cx="2356556" cy="235655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15027">
              <a:off x="9878295" y="-1203749"/>
              <a:ext cx="4080439" cy="4080439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-2076061" y="5180946"/>
            <a:ext cx="3890331" cy="3890331"/>
            <a:chOff x="-1980372" y="72069"/>
            <a:chExt cx="3890331" cy="389033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0372" y="72069"/>
              <a:ext cx="3890331" cy="389033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5500" y="838956"/>
              <a:ext cx="2356556" cy="2356556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7523865" y="5325997"/>
            <a:ext cx="5302487" cy="3942871"/>
            <a:chOff x="2782888" y="5591435"/>
            <a:chExt cx="5302487" cy="3942871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8" y="5821506"/>
              <a:ext cx="3712800" cy="3712800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>
              <a:off x="4326409" y="5591435"/>
              <a:ext cx="3758966" cy="3370500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25" name="Овал 24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26" name="Шеврон 25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7" name="Овал 26">
            <a:hlinkClick r:id="rId7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5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9878295" y="-1509498"/>
            <a:ext cx="4187145" cy="4386188"/>
            <a:chOff x="9878295" y="-1509498"/>
            <a:chExt cx="4187145" cy="438618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5109" y="-1509498"/>
              <a:ext cx="3890331" cy="3890331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9981" y="-742611"/>
              <a:ext cx="2356556" cy="235655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15027">
              <a:off x="9878295" y="-1203749"/>
              <a:ext cx="4080439" cy="4080439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7127001" y="5835154"/>
            <a:ext cx="5302487" cy="3942871"/>
            <a:chOff x="2782888" y="5591435"/>
            <a:chExt cx="5302487" cy="3942871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8" y="5821506"/>
              <a:ext cx="3712800" cy="3712800"/>
            </a:xfrm>
            <a:prstGeom prst="rect">
              <a:avLst/>
            </a:prstGeom>
          </p:spPr>
        </p:pic>
        <p:sp>
          <p:nvSpPr>
            <p:cNvPr id="42" name="Овал 41"/>
            <p:cNvSpPr/>
            <p:nvPr/>
          </p:nvSpPr>
          <p:spPr>
            <a:xfrm>
              <a:off x="4326409" y="5591435"/>
              <a:ext cx="3758966" cy="3370500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25" y="188913"/>
            <a:ext cx="10515600" cy="8953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Необходимые ресурсы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9650" y="1833010"/>
            <a:ext cx="43547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Выделяют 4 основные группы ресурсов: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114425" y="1200814"/>
            <a:ext cx="8446838" cy="313604"/>
            <a:chOff x="1114425" y="1153189"/>
            <a:chExt cx="8446838" cy="31360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24210" y="1153189"/>
              <a:ext cx="763587" cy="313604"/>
            </a:xfrm>
            <a:prstGeom prst="roundRect">
              <a:avLst>
                <a:gd name="adj" fmla="val 50000"/>
              </a:avLst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114425" y="1161218"/>
              <a:ext cx="84468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Ресурсы</a:t>
              </a:r>
              <a:r>
                <a:rPr lang="ru-RU" sz="1200" dirty="0" smtClean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  - это то, что требуется для реализации проекта  и достижения планируемого эффекта.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925906" y="2470304"/>
            <a:ext cx="43701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DC3729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Технические/материальные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различные материалы, используемые для достижения результата проекта: станки, оборудование, оснащение, информационные материалы, топливо, машины, программное обеспечение, энергия, помещения и т.п.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81094" y="2466297"/>
            <a:ext cx="321945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DC3729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Человеческие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количество работников требуемой квалификации, занятых на проекте для достижения поставленных целей.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81095" y="4259451"/>
            <a:ext cx="311467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DC3729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Временные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время, требуемое на реализацию как проекта в целом, так и отдельных его мероприятий: продолжительность, сроки и т.п.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25906" y="4265801"/>
            <a:ext cx="39070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DC3729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Административные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факторы, влияющие на успешную реализацию проекта: поддержка отдельных лиц, организационно-распорядительные документы и т.д.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27125" y="2293121"/>
            <a:ext cx="838094" cy="820634"/>
            <a:chOff x="1555855" y="2197871"/>
            <a:chExt cx="838094" cy="82063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2940" y="2295252"/>
              <a:ext cx="545434" cy="545434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1555855" y="2197871"/>
              <a:ext cx="838094" cy="820634"/>
            </a:xfrm>
            <a:prstGeom prst="ellipse">
              <a:avLst/>
            </a:prstGeom>
            <a:noFill/>
            <a:ln w="15875" cap="rnd">
              <a:solidFill>
                <a:srgbClr val="DC3729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127125" y="4064000"/>
            <a:ext cx="838094" cy="820634"/>
            <a:chOff x="1555855" y="3968750"/>
            <a:chExt cx="838094" cy="82063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745" y="4132451"/>
              <a:ext cx="516629" cy="516629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1555855" y="3968750"/>
              <a:ext cx="838094" cy="820634"/>
            </a:xfrm>
            <a:prstGeom prst="ellipse">
              <a:avLst/>
            </a:prstGeom>
            <a:noFill/>
            <a:ln w="15875" cap="rnd">
              <a:solidFill>
                <a:srgbClr val="DC3729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096000" y="2271713"/>
            <a:ext cx="838094" cy="820634"/>
            <a:chOff x="5950056" y="2176463"/>
            <a:chExt cx="838094" cy="82063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817" y="2324196"/>
              <a:ext cx="558904" cy="558904"/>
            </a:xfrm>
            <a:prstGeom prst="rect">
              <a:avLst/>
            </a:prstGeom>
          </p:spPr>
        </p:pic>
        <p:sp>
          <p:nvSpPr>
            <p:cNvPr id="17" name="Овал 16"/>
            <p:cNvSpPr/>
            <p:nvPr/>
          </p:nvSpPr>
          <p:spPr>
            <a:xfrm>
              <a:off x="5950056" y="2176463"/>
              <a:ext cx="838094" cy="820634"/>
            </a:xfrm>
            <a:prstGeom prst="ellipse">
              <a:avLst/>
            </a:prstGeom>
            <a:noFill/>
            <a:ln w="15875" cap="rnd">
              <a:solidFill>
                <a:srgbClr val="DC3729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096000" y="4075698"/>
            <a:ext cx="838094" cy="820634"/>
            <a:chOff x="5950056" y="3980448"/>
            <a:chExt cx="838094" cy="82063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818" y="4072715"/>
              <a:ext cx="558904" cy="558904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5950056" y="3980448"/>
              <a:ext cx="838094" cy="820634"/>
            </a:xfrm>
            <a:prstGeom prst="ellipse">
              <a:avLst/>
            </a:prstGeom>
            <a:noFill/>
            <a:ln w="15875" cap="rnd">
              <a:solidFill>
                <a:srgbClr val="DC3729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1135" y="5859567"/>
            <a:ext cx="434084" cy="43408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2063750" y="5803257"/>
            <a:ext cx="438150" cy="438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3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DC3729"/>
                </a:solidFill>
              </a:rPr>
              <a:t>?</a:t>
            </a:r>
            <a:endParaRPr lang="ru-RU" sz="2800" b="1" dirty="0">
              <a:solidFill>
                <a:srgbClr val="DC3729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21344" y="-1952"/>
            <a:ext cx="12213344" cy="684326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2078428" y="1711904"/>
            <a:ext cx="8064188" cy="4238492"/>
            <a:chOff x="1233214" y="1001639"/>
            <a:chExt cx="8064188" cy="423849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233214" y="1235102"/>
              <a:ext cx="8064188" cy="3855938"/>
            </a:xfrm>
            <a:prstGeom prst="roundRect">
              <a:avLst>
                <a:gd name="adj" fmla="val 258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366235" y="1001639"/>
              <a:ext cx="7794313" cy="42384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r>
                <a:rPr lang="ru-RU" sz="1200" dirty="0">
                  <a:solidFill>
                    <a:srgbClr val="1D4999"/>
                  </a:solidFill>
                </a:rPr>
                <a:t>Для успешной реализации проекта понадобится:</a:t>
              </a:r>
            </a:p>
            <a:p>
              <a:pPr>
                <a:lnSpc>
                  <a:spcPct val="114000"/>
                </a:lnSpc>
              </a:pPr>
              <a:r>
                <a:rPr lang="ru-RU" sz="1200" dirty="0">
                  <a:solidFill>
                    <a:srgbClr val="1D4999"/>
                  </a:solidFill>
                </a:rPr>
                <a:t>Человеческие ресурсы:</a:t>
              </a:r>
            </a:p>
            <a:p>
              <a:pPr>
                <a:lnSpc>
                  <a:spcPct val="114000"/>
                </a:lnSpc>
              </a:pPr>
              <a:r>
                <a:rPr lang="ru-RU" sz="1200" dirty="0">
                  <a:solidFill>
                    <a:srgbClr val="1D4999"/>
                  </a:solidFill>
                </a:rPr>
                <a:t>	- квалифицированные рабочие и инженеры - 13 тыс. человек.</a:t>
              </a:r>
            </a:p>
            <a:p>
              <a:pPr>
                <a:lnSpc>
                  <a:spcPct val="114000"/>
                </a:lnSpc>
              </a:pPr>
              <a:r>
                <a:rPr lang="ru-RU" sz="1200" dirty="0">
                  <a:solidFill>
                    <a:srgbClr val="1D4999"/>
                  </a:solidFill>
                </a:rPr>
                <a:t>Временные ресурсы:</a:t>
              </a:r>
            </a:p>
            <a:p>
              <a:pPr>
                <a:lnSpc>
                  <a:spcPct val="114000"/>
                </a:lnSpc>
              </a:pPr>
              <a:r>
                <a:rPr lang="ru-RU" sz="1200" dirty="0">
                  <a:solidFill>
                    <a:srgbClr val="1D4999"/>
                  </a:solidFill>
                </a:rPr>
                <a:t>	- с 1974 по 1989 гг. (15 лет).</a:t>
              </a:r>
            </a:p>
            <a:p>
              <a:pPr>
                <a:lnSpc>
                  <a:spcPct val="114000"/>
                </a:lnSpc>
              </a:pPr>
              <a:r>
                <a:rPr lang="ru-RU" sz="1200" dirty="0">
                  <a:solidFill>
                    <a:srgbClr val="1D4999"/>
                  </a:solidFill>
                </a:rPr>
                <a:t>Материалы и технологии:</a:t>
              </a:r>
            </a:p>
            <a:p>
              <a:pPr>
                <a:lnSpc>
                  <a:spcPct val="114000"/>
                </a:lnSpc>
              </a:pPr>
              <a:r>
                <a:rPr lang="ru-RU" sz="1200" dirty="0">
                  <a:solidFill>
                    <a:srgbClr val="1D4999"/>
                  </a:solidFill>
                </a:rPr>
                <a:t>	-экскаваторы одноковшовые -743 шт.;</a:t>
              </a:r>
            </a:p>
            <a:p>
              <a:pPr>
                <a:lnSpc>
                  <a:spcPct val="114000"/>
                </a:lnSpc>
              </a:pPr>
              <a:r>
                <a:rPr lang="ru-RU" sz="1200" dirty="0">
                  <a:solidFill>
                    <a:srgbClr val="1D4999"/>
                  </a:solidFill>
                </a:rPr>
                <a:t>	-бульдозеры – 435 шт.;</a:t>
              </a:r>
            </a:p>
            <a:p>
              <a:pPr>
                <a:lnSpc>
                  <a:spcPct val="114000"/>
                </a:lnSpc>
              </a:pPr>
              <a:r>
                <a:rPr lang="ru-RU" sz="1200" dirty="0">
                  <a:solidFill>
                    <a:srgbClr val="1D4999"/>
                  </a:solidFill>
                </a:rPr>
                <a:t>	-буровые станки – 50 шт.;</a:t>
              </a:r>
            </a:p>
            <a:p>
              <a:pPr>
                <a:lnSpc>
                  <a:spcPct val="114000"/>
                </a:lnSpc>
              </a:pPr>
              <a:r>
                <a:rPr lang="ru-RU" sz="1200" dirty="0">
                  <a:solidFill>
                    <a:srgbClr val="1D4999"/>
                  </a:solidFill>
                </a:rPr>
                <a:t>	-</a:t>
              </a:r>
              <a:r>
                <a:rPr lang="ru-RU" sz="1200" dirty="0" err="1">
                  <a:solidFill>
                    <a:srgbClr val="1D4999"/>
                  </a:solidFill>
                </a:rPr>
                <a:t>восьмиосные</a:t>
              </a:r>
              <a:r>
                <a:rPr lang="ru-RU" sz="1200" dirty="0">
                  <a:solidFill>
                    <a:srgbClr val="1D4999"/>
                  </a:solidFill>
                </a:rPr>
                <a:t> цистерны для перевозки нефти и нефтепродуктов - 25 тыс. шт.; </a:t>
              </a:r>
            </a:p>
            <a:p>
              <a:pPr>
                <a:lnSpc>
                  <a:spcPct val="114000"/>
                </a:lnSpc>
              </a:pPr>
              <a:r>
                <a:rPr lang="ru-RU" sz="1200" dirty="0">
                  <a:solidFill>
                    <a:srgbClr val="1D4999"/>
                  </a:solidFill>
                </a:rPr>
                <a:t>	-завод железобетонных конструкций проектной мощностью 140 </a:t>
              </a:r>
              <a:r>
                <a:rPr lang="ru-RU" sz="1200" dirty="0" err="1">
                  <a:solidFill>
                    <a:srgbClr val="1D4999"/>
                  </a:solidFill>
                </a:rPr>
                <a:t>тыс.куб.м</a:t>
              </a:r>
              <a:r>
                <a:rPr lang="ru-RU" sz="1200" dirty="0">
                  <a:solidFill>
                    <a:srgbClr val="1D4999"/>
                  </a:solidFill>
                </a:rPr>
                <a:t>;</a:t>
              </a:r>
            </a:p>
            <a:p>
              <a:pPr>
                <a:lnSpc>
                  <a:spcPct val="114000"/>
                </a:lnSpc>
              </a:pPr>
              <a:r>
                <a:rPr lang="ru-RU" sz="1200" dirty="0">
                  <a:solidFill>
                    <a:srgbClr val="1D4999"/>
                  </a:solidFill>
                </a:rPr>
                <a:t>	-щебеночный завод проектной мощностью 400 </a:t>
              </a:r>
              <a:r>
                <a:rPr lang="ru-RU" sz="1200" dirty="0" err="1">
                  <a:solidFill>
                    <a:srgbClr val="1D4999"/>
                  </a:solidFill>
                </a:rPr>
                <a:t>тыс.куб.м</a:t>
              </a:r>
              <a:r>
                <a:rPr lang="ru-RU" sz="1200" dirty="0">
                  <a:solidFill>
                    <a:srgbClr val="1D4999"/>
                  </a:solidFill>
                </a:rPr>
                <a:t>;</a:t>
              </a:r>
            </a:p>
            <a:p>
              <a:pPr>
                <a:lnSpc>
                  <a:spcPct val="114000"/>
                </a:lnSpc>
              </a:pPr>
              <a:r>
                <a:rPr lang="ru-RU" sz="1200" dirty="0">
                  <a:solidFill>
                    <a:srgbClr val="1D4999"/>
                  </a:solidFill>
                </a:rPr>
                <a:t>	-завод по ремонту дорожно-строительных машин;</a:t>
              </a:r>
            </a:p>
            <a:p>
              <a:pPr>
                <a:lnSpc>
                  <a:spcPct val="114000"/>
                </a:lnSpc>
              </a:pPr>
              <a:r>
                <a:rPr lang="ru-RU" sz="1200" dirty="0">
                  <a:solidFill>
                    <a:srgbClr val="1D4999"/>
                  </a:solidFill>
                </a:rPr>
                <a:t>	-деревообрабатывающий комбинат проектной мощностью 20 </a:t>
              </a:r>
              <a:r>
                <a:rPr lang="ru-RU" sz="1200" dirty="0" err="1">
                  <a:solidFill>
                    <a:srgbClr val="1D4999"/>
                  </a:solidFill>
                </a:rPr>
                <a:t>тыс.куб.м</a:t>
              </a:r>
              <a:r>
                <a:rPr lang="ru-RU" sz="1200" dirty="0">
                  <a:solidFill>
                    <a:srgbClr val="1D4999"/>
                  </a:solidFill>
                </a:rPr>
                <a:t>.</a:t>
              </a:r>
            </a:p>
            <a:p>
              <a:pPr>
                <a:lnSpc>
                  <a:spcPct val="114000"/>
                </a:lnSpc>
              </a:pPr>
              <a:r>
                <a:rPr lang="ru-RU" sz="1200" dirty="0">
                  <a:solidFill>
                    <a:srgbClr val="1D4999"/>
                  </a:solidFill>
                </a:rPr>
                <a:t>Административные ресурсы: </a:t>
              </a:r>
            </a:p>
            <a:p>
              <a:pPr>
                <a:lnSpc>
                  <a:spcPct val="114000"/>
                </a:lnSpc>
              </a:pPr>
              <a:r>
                <a:rPr lang="ru-RU" sz="1200" dirty="0">
                  <a:solidFill>
                    <a:srgbClr val="1D4999"/>
                  </a:solidFill>
                </a:rPr>
                <a:t>	-создание управления строительства БАМа.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33" name="Овал 32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34" name="Шеврон 33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5" name="Овал 34">
            <a:hlinkClick r:id="rId11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Крест 42"/>
          <p:cNvSpPr/>
          <p:nvPr/>
        </p:nvSpPr>
        <p:spPr>
          <a:xfrm rot="2536841">
            <a:off x="9737263" y="2071672"/>
            <a:ext cx="316426" cy="316426"/>
          </a:xfrm>
          <a:prstGeom prst="plus">
            <a:avLst>
              <a:gd name="adj" fmla="val 39894"/>
            </a:avLst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8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25" grpId="0" animBg="1"/>
      <p:bldP spid="27" grpId="0" animBg="1"/>
      <p:bldP spid="27" grpId="1" animBg="1"/>
      <p:bldP spid="43" grpId="0" animBg="1"/>
      <p:bldP spid="4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4" name="Овал 3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5" name="Шеврон 4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Овал 5">
            <a:hlinkClick r:id="rId2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96664" y="272956"/>
            <a:ext cx="10029588" cy="736979"/>
          </a:xfrm>
        </p:spPr>
        <p:txBody>
          <a:bodyPr/>
          <a:lstStyle/>
          <a:p>
            <a:r>
              <a:rPr lang="ru-RU" dirty="0"/>
              <a:t>Эффективность</a:t>
            </a:r>
          </a:p>
        </p:txBody>
      </p:sp>
      <p:grpSp>
        <p:nvGrpSpPr>
          <p:cNvPr id="14" name="Группа 13"/>
          <p:cNvGrpSpPr/>
          <p:nvPr/>
        </p:nvGrpSpPr>
        <p:grpSpPr>
          <a:xfrm rot="9174718">
            <a:off x="7044323" y="-3599784"/>
            <a:ext cx="5756378" cy="5041075"/>
            <a:chOff x="-4074719" y="471666"/>
            <a:chExt cx="6668934" cy="5840234"/>
          </a:xfrm>
        </p:grpSpPr>
        <p:sp>
          <p:nvSpPr>
            <p:cNvPr id="15" name="Овал 14"/>
            <p:cNvSpPr/>
            <p:nvPr/>
          </p:nvSpPr>
          <p:spPr>
            <a:xfrm>
              <a:off x="-3341163" y="1309998"/>
              <a:ext cx="5001902" cy="5001902"/>
            </a:xfrm>
            <a:prstGeom prst="ellipse">
              <a:avLst/>
            </a:prstGeom>
            <a:solidFill>
              <a:srgbClr val="FE342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-1972231" y="2678930"/>
              <a:ext cx="2264038" cy="226403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-1288844" y="3291523"/>
              <a:ext cx="2126331" cy="21263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-4074719" y="471666"/>
              <a:ext cx="4366526" cy="43665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-2303500" y="2594956"/>
              <a:ext cx="824088" cy="8240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94156" y="2787186"/>
              <a:ext cx="605369" cy="6053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-395165" y="1972497"/>
              <a:ext cx="2989380" cy="2840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7" name="Прямоугольник 46"/>
          <p:cNvSpPr/>
          <p:nvPr/>
        </p:nvSpPr>
        <p:spPr>
          <a:xfrm>
            <a:off x="1005586" y="1192278"/>
            <a:ext cx="666206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Каждый проект конкурса «Новое звено» должен приносить полезный результат. 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Полезные для компании результаты могут выражаться: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96664" y="4208978"/>
            <a:ext cx="5012873" cy="118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DC3729"/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количественных</a:t>
            </a:r>
            <a:r>
              <a:rPr lang="ru-RU" b="1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 эффектах </a:t>
            </a:r>
            <a:endParaRPr lang="ru-RU" b="1" dirty="0" smtClean="0"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Могут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быть получены путем непосредственного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учета: увеличение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пассажиропотока на Х чел., снижение энергопотребления на X кВт и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т.п.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05586" y="1899970"/>
            <a:ext cx="4825242" cy="118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DC3729"/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качественных</a:t>
            </a:r>
            <a:r>
              <a:rPr lang="ru-RU" b="1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 эффектах </a:t>
            </a:r>
            <a:endParaRPr lang="ru-RU" b="1" dirty="0" smtClean="0"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Описывают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соответствия установленным стандартам (повышение износоустойчивости, повышение уровня информированности и т.п.)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6132513" y="2026821"/>
            <a:ext cx="5656419" cy="2143832"/>
            <a:chOff x="4038214" y="2537766"/>
            <a:chExt cx="4203898" cy="1925468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038214" y="2537766"/>
              <a:ext cx="4203898" cy="1925468"/>
            </a:xfrm>
            <a:prstGeom prst="roundRect">
              <a:avLst>
                <a:gd name="adj" fmla="val 726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111862" y="2710063"/>
              <a:ext cx="4130250" cy="153500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1D4999"/>
                  </a:solidFill>
                </a:rPr>
                <a:t>Проект позволит:</a:t>
              </a:r>
            </a:p>
            <a:p>
              <a:r>
                <a:rPr lang="ru-RU" sz="1200" dirty="0">
                  <a:solidFill>
                    <a:srgbClr val="1D4999"/>
                  </a:solidFill>
                </a:rPr>
                <a:t>- повысить обороноспособность страны;</a:t>
              </a:r>
            </a:p>
            <a:p>
              <a:r>
                <a:rPr lang="ru-RU" sz="1200" dirty="0">
                  <a:solidFill>
                    <a:srgbClr val="1D4999"/>
                  </a:solidFill>
                </a:rPr>
                <a:t>- открыть доступ к природным ресурсам дальневосточного региона;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 smtClean="0">
                  <a:solidFill>
                    <a:srgbClr val="1D4999"/>
                  </a:solidFill>
                </a:rPr>
                <a:t>обеспечить </a:t>
              </a:r>
              <a:r>
                <a:rPr lang="ru-RU" sz="1200" dirty="0">
                  <a:solidFill>
                    <a:srgbClr val="1D4999"/>
                  </a:solidFill>
                </a:rPr>
                <a:t>движение в случае форс-мажорных ситуации </a:t>
              </a:r>
              <a:endParaRPr lang="ru-RU" sz="1200" dirty="0" smtClean="0">
                <a:solidFill>
                  <a:srgbClr val="1D4999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ru-RU" sz="1200" dirty="0" smtClean="0">
                  <a:solidFill>
                    <a:srgbClr val="1D4999"/>
                  </a:solidFill>
                </a:rPr>
                <a:t>на </a:t>
              </a:r>
              <a:r>
                <a:rPr lang="ru-RU" sz="1200" dirty="0">
                  <a:solidFill>
                    <a:srgbClr val="1D4999"/>
                  </a:solidFill>
                </a:rPr>
                <a:t>Транссибе;</a:t>
              </a:r>
            </a:p>
            <a:p>
              <a:r>
                <a:rPr lang="ru-RU" sz="1200" dirty="0">
                  <a:solidFill>
                    <a:srgbClr val="1D4999"/>
                  </a:solidFill>
                </a:rPr>
                <a:t>- стать опорным стержнем хозяйственного освоения обширной территории (около 1500000 кв. км), богатой запасами ценного минерального сырья, топливно-энергетическими, лесными ресурсами.</a:t>
              </a: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9121" y="5824218"/>
            <a:ext cx="434084" cy="434084"/>
          </a:xfrm>
          <a:prstGeom prst="rect">
            <a:avLst/>
          </a:prstGeom>
        </p:spPr>
      </p:pic>
      <p:sp>
        <p:nvSpPr>
          <p:cNvPr id="56" name="Овал 55"/>
          <p:cNvSpPr/>
          <p:nvPr/>
        </p:nvSpPr>
        <p:spPr>
          <a:xfrm>
            <a:off x="1625600" y="5820152"/>
            <a:ext cx="438150" cy="438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3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DC3729"/>
                </a:solidFill>
              </a:rPr>
              <a:t>?</a:t>
            </a:r>
            <a:endParaRPr lang="ru-RU" sz="2800" b="1" dirty="0">
              <a:solidFill>
                <a:srgbClr val="DC3729"/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6132510" y="4327677"/>
            <a:ext cx="5656422" cy="2128249"/>
            <a:chOff x="4038213" y="2537766"/>
            <a:chExt cx="4440746" cy="1925468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038213" y="2537766"/>
              <a:ext cx="4440745" cy="1925468"/>
            </a:xfrm>
            <a:prstGeom prst="roundRect">
              <a:avLst>
                <a:gd name="adj" fmla="val 726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111862" y="2710063"/>
              <a:ext cx="4367097" cy="153500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1D4999"/>
                  </a:solidFill>
                </a:rPr>
                <a:t>Проект позволит:</a:t>
              </a:r>
            </a:p>
            <a:p>
              <a:r>
                <a:rPr lang="ru-RU" sz="1200" dirty="0">
                  <a:solidFill>
                    <a:srgbClr val="1D4999"/>
                  </a:solidFill>
                </a:rPr>
                <a:t>- создать кратчайший межконтинентальный железнодорожный маршрут Восток-Запад;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 smtClean="0">
                  <a:solidFill>
                    <a:srgbClr val="1D4999"/>
                  </a:solidFill>
                </a:rPr>
                <a:t>обеспечить </a:t>
              </a:r>
              <a:r>
                <a:rPr lang="ru-RU" sz="1200" dirty="0">
                  <a:solidFill>
                    <a:srgbClr val="1D4999"/>
                  </a:solidFill>
                </a:rPr>
                <a:t>объем перевозок в грузовом направлении </a:t>
              </a:r>
              <a:endParaRPr lang="ru-RU" sz="1200" dirty="0" smtClean="0">
                <a:solidFill>
                  <a:srgbClr val="1D4999"/>
                </a:solidFill>
              </a:endParaRPr>
            </a:p>
            <a:p>
              <a:r>
                <a:rPr lang="ru-RU" sz="1200" dirty="0" smtClean="0">
                  <a:solidFill>
                    <a:srgbClr val="1D4999"/>
                  </a:solidFill>
                </a:rPr>
                <a:t>не </a:t>
              </a:r>
              <a:r>
                <a:rPr lang="ru-RU" sz="1200" dirty="0">
                  <a:solidFill>
                    <a:srgbClr val="1D4999"/>
                  </a:solidFill>
                </a:rPr>
                <a:t>менее 12 млн тонн в год;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 smtClean="0">
                  <a:solidFill>
                    <a:srgbClr val="1D4999"/>
                  </a:solidFill>
                </a:rPr>
                <a:t>сократить </a:t>
              </a:r>
              <a:r>
                <a:rPr lang="ru-RU" sz="1200" dirty="0">
                  <a:solidFill>
                    <a:srgbClr val="1D4999"/>
                  </a:solidFill>
                </a:rPr>
                <a:t>расстояние перевозки пассажиров и грузов </a:t>
              </a:r>
              <a:endParaRPr lang="ru-RU" sz="1200" dirty="0" smtClean="0">
                <a:solidFill>
                  <a:srgbClr val="1D4999"/>
                </a:solidFill>
              </a:endParaRPr>
            </a:p>
            <a:p>
              <a:r>
                <a:rPr lang="ru-RU" sz="1200" dirty="0" smtClean="0">
                  <a:solidFill>
                    <a:srgbClr val="1D4999"/>
                  </a:solidFill>
                </a:rPr>
                <a:t>до </a:t>
              </a:r>
              <a:r>
                <a:rPr lang="ru-RU" sz="1200" dirty="0">
                  <a:solidFill>
                    <a:srgbClr val="1D4999"/>
                  </a:solidFill>
                </a:rPr>
                <a:t>Владивостока и Находки более чем на 200 км, до Ванино - почти на 500 км, до Якутии - на 600 км, а для пассажиров </a:t>
              </a:r>
              <a:endParaRPr lang="ru-RU" sz="1200" dirty="0" smtClean="0">
                <a:solidFill>
                  <a:srgbClr val="1D4999"/>
                </a:solidFill>
              </a:endParaRPr>
            </a:p>
            <a:p>
              <a:r>
                <a:rPr lang="ru-RU" sz="1200" dirty="0" smtClean="0">
                  <a:solidFill>
                    <a:srgbClr val="1D4999"/>
                  </a:solidFill>
                </a:rPr>
                <a:t>и </a:t>
              </a:r>
              <a:r>
                <a:rPr lang="ru-RU" sz="1200" dirty="0">
                  <a:solidFill>
                    <a:srgbClr val="1D4999"/>
                  </a:solidFill>
                </a:rPr>
                <a:t>грузов, которые следуют на Сахалин, Камчатку и в Магадан - на 1000 км.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 rot="16394167">
            <a:off x="-3945926" y="2701518"/>
            <a:ext cx="5607396" cy="4169597"/>
            <a:chOff x="2782888" y="5591435"/>
            <a:chExt cx="5302487" cy="3942871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8" y="5821506"/>
              <a:ext cx="3712800" cy="3712800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4326409" y="5591435"/>
              <a:ext cx="3758966" cy="3370500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1296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 rot="15050462">
            <a:off x="7898308" y="-259606"/>
            <a:ext cx="7493132" cy="7698900"/>
            <a:chOff x="9732763" y="-2846131"/>
            <a:chExt cx="6668934" cy="6852069"/>
          </a:xfrm>
        </p:grpSpPr>
        <p:sp>
          <p:nvSpPr>
            <p:cNvPr id="11" name="Овал 10"/>
            <p:cNvSpPr/>
            <p:nvPr/>
          </p:nvSpPr>
          <p:spPr>
            <a:xfrm>
              <a:off x="10466319" y="-2007799"/>
              <a:ext cx="5001902" cy="5001902"/>
            </a:xfrm>
            <a:prstGeom prst="ellipse">
              <a:avLst/>
            </a:prstGeom>
            <a:solidFill>
              <a:srgbClr val="FE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1835251" y="-638867"/>
              <a:ext cx="2264038" cy="2264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2518638" y="-26274"/>
              <a:ext cx="2126331" cy="2126331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9732763" y="-2846131"/>
              <a:ext cx="4366526" cy="4366526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1503982" y="-722841"/>
              <a:ext cx="824088" cy="824088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4301638" y="-530611"/>
              <a:ext cx="605369" cy="605369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3412317" y="-1345300"/>
              <a:ext cx="2989380" cy="2840116"/>
            </a:xfrm>
            <a:prstGeom prst="lin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11125890" y="-1305798"/>
              <a:ext cx="865194" cy="5311736"/>
            </a:xfrm>
            <a:prstGeom prst="lin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-2076061" y="5180946"/>
            <a:ext cx="3890331" cy="3890331"/>
            <a:chOff x="-1980372" y="72069"/>
            <a:chExt cx="3890331" cy="3890331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0372" y="72069"/>
              <a:ext cx="3890331" cy="389033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5500" y="838956"/>
              <a:ext cx="2356556" cy="2356556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4213" y="1896977"/>
            <a:ext cx="65250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 2019 году исполняется 45 лет с начала строительства БАМа. </a:t>
            </a:r>
          </a:p>
          <a:p>
            <a:r>
              <a:rPr lang="ru-RU" sz="20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Грандиозное техническое решение в свое время обеспечило доступ </a:t>
            </a:r>
            <a:r>
              <a:rPr lang="ru-RU" sz="20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к </a:t>
            </a:r>
            <a:r>
              <a:rPr lang="ru-RU" sz="20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богатейшим месторождениям Сибири и Дальнего Востока. </a:t>
            </a:r>
          </a:p>
          <a:p>
            <a:r>
              <a:rPr lang="ru-RU" sz="20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 честь этого памятного события </a:t>
            </a:r>
            <a:r>
              <a:rPr lang="ru-RU" sz="20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образец </a:t>
            </a:r>
            <a:r>
              <a:rPr lang="ru-RU" sz="20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качественного описания проекта конкурса «Новое звено» </a:t>
            </a:r>
            <a:r>
              <a:rPr lang="ru-RU" sz="20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подготовлен </a:t>
            </a:r>
            <a:r>
              <a:rPr lang="ru-RU" sz="20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на примере строительства Байкало-Амурской магистрали.</a:t>
            </a:r>
          </a:p>
        </p:txBody>
      </p:sp>
    </p:spTree>
    <p:extLst>
      <p:ext uri="{BB962C8B-B14F-4D97-AF65-F5344CB8AC3E}">
        <p14:creationId xmlns:p14="http://schemas.microsoft.com/office/powerpoint/2010/main" val="85254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9739119" y="-360157"/>
            <a:ext cx="6668934" cy="6852069"/>
            <a:chOff x="9732763" y="-2846131"/>
            <a:chExt cx="6668934" cy="6852069"/>
          </a:xfrm>
        </p:grpSpPr>
        <p:sp>
          <p:nvSpPr>
            <p:cNvPr id="26" name="Овал 25"/>
            <p:cNvSpPr/>
            <p:nvPr/>
          </p:nvSpPr>
          <p:spPr>
            <a:xfrm>
              <a:off x="10466319" y="-2007799"/>
              <a:ext cx="5001902" cy="5001902"/>
            </a:xfrm>
            <a:prstGeom prst="ellipse">
              <a:avLst/>
            </a:prstGeom>
            <a:solidFill>
              <a:srgbClr val="FE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1835251" y="-638867"/>
              <a:ext cx="2264038" cy="2264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2518638" y="-26274"/>
              <a:ext cx="2126331" cy="2126331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9732763" y="-2846131"/>
              <a:ext cx="4366526" cy="4366526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1503982" y="-722841"/>
              <a:ext cx="824088" cy="824088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4301638" y="-530611"/>
              <a:ext cx="605369" cy="605369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3412317" y="-1345300"/>
              <a:ext cx="2989380" cy="2840116"/>
            </a:xfrm>
            <a:prstGeom prst="lin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11125890" y="-1305798"/>
              <a:ext cx="865194" cy="5311736"/>
            </a:xfrm>
            <a:prstGeom prst="lin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-703146" y="5037358"/>
            <a:ext cx="1650704" cy="1729173"/>
            <a:chOff x="9878295" y="-1509498"/>
            <a:chExt cx="4187145" cy="4386188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5109" y="-1509498"/>
              <a:ext cx="3890331" cy="3890331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9981" y="-742611"/>
              <a:ext cx="2356556" cy="2356556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15027">
              <a:off x="9878295" y="-1203749"/>
              <a:ext cx="4080439" cy="408043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рассчитать </a:t>
            </a:r>
            <a:r>
              <a:rPr lang="ru-RU" dirty="0" smtClean="0"/>
              <a:t>экономическую </a:t>
            </a:r>
            <a:r>
              <a:rPr lang="ru-RU" dirty="0"/>
              <a:t>эффективность проекта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116265" y="1429414"/>
            <a:ext cx="8055885" cy="313604"/>
            <a:chOff x="1124210" y="1153189"/>
            <a:chExt cx="8446838" cy="31360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24210" y="1153189"/>
              <a:ext cx="2147432" cy="313604"/>
            </a:xfrm>
            <a:prstGeom prst="roundRect">
              <a:avLst>
                <a:gd name="adj" fmla="val 50000"/>
              </a:avLst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24210" y="1175189"/>
              <a:ext cx="84468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Экономический эффект </a:t>
              </a:r>
              <a:r>
                <a:rPr lang="ru-RU" sz="1200" dirty="0" smtClean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  - </a:t>
              </a:r>
              <a:r>
                <a:rPr lang="ru-RU" sz="1200" dirty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какой-либо полезный результат, выраженный в денежном эквиваленте.</a:t>
              </a:r>
              <a:endParaRPr lang="ru-RU" sz="1200" dirty="0" smtClean="0"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092200" y="2519575"/>
            <a:ext cx="773103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Сущность и значение годового экономического эффекта заключается в том, что он позволяет дать обоснованную оценку реальной выгоды от внедрения проекта в конкретном году. 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Годовой экономический эффект – показатель абсолютный. Он определяется как разность между годовой экономией и долей капитальных затрат, относимых на этот год. Формула расчета годового экономического эффекта.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92201" y="1901122"/>
            <a:ext cx="7466337" cy="547320"/>
            <a:chOff x="1100146" y="1153189"/>
            <a:chExt cx="7466337" cy="54732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124210" y="1153189"/>
              <a:ext cx="2641674" cy="313604"/>
            </a:xfrm>
            <a:prstGeom prst="roundRect">
              <a:avLst>
                <a:gd name="adj" fmla="val 50000"/>
              </a:avLst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00146" y="1161900"/>
              <a:ext cx="7466337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Годовой экономический эффект </a:t>
              </a:r>
              <a:r>
                <a:rPr lang="ru-RU" sz="1200" dirty="0" smtClean="0">
                  <a:solidFill>
                    <a:schemeClr val="bg1"/>
                  </a:solidFill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  </a:t>
              </a:r>
              <a:r>
                <a:rPr lang="ru-RU" sz="1200" dirty="0" smtClean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- </a:t>
              </a:r>
              <a:r>
                <a:rPr lang="ru-RU" sz="1200" dirty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это показатель, характеризующий уменьшение общей </a:t>
              </a:r>
              <a:endParaRPr lang="ru-RU" sz="1200" dirty="0" smtClean="0"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ru-RU" sz="1200" dirty="0" smtClean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совокупности </a:t>
              </a:r>
              <a:r>
                <a:rPr lang="ru-RU" sz="1200" dirty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затрат, связанных с производством годового объема продукции предприятия. 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116265" y="3958082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Годовой экономический эффект рассчитывается по формуле:</a:t>
            </a:r>
            <a:br>
              <a: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DC3729"/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Эг</a:t>
            </a:r>
            <a:r>
              <a:rPr lang="ru-RU" b="1" dirty="0">
                <a:solidFill>
                  <a:srgbClr val="DC3729"/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 = </a:t>
            </a:r>
            <a:r>
              <a:rPr lang="ru-RU" b="1" dirty="0" err="1">
                <a:solidFill>
                  <a:srgbClr val="DC3729"/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Дг</a:t>
            </a:r>
            <a:r>
              <a:rPr lang="ru-RU" b="1" dirty="0">
                <a:solidFill>
                  <a:srgbClr val="DC3729"/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solidFill>
                  <a:srgbClr val="DC3729"/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(Е </a:t>
            </a:r>
            <a:r>
              <a:rPr lang="ru-RU" b="1" dirty="0">
                <a:solidFill>
                  <a:srgbClr val="DC3729"/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* </a:t>
            </a:r>
            <a:r>
              <a:rPr lang="ru-RU" b="1" dirty="0" err="1">
                <a:solidFill>
                  <a:srgbClr val="DC3729"/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Рг</a:t>
            </a:r>
            <a:r>
              <a:rPr lang="ru-RU" b="1" dirty="0" smtClean="0">
                <a:solidFill>
                  <a:srgbClr val="DC3729"/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solidFill>
                  <a:srgbClr val="DC3729"/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rgbClr val="DC3729"/>
              </a:solidFill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где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Эг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 – годовой экономический эффект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Дг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 – доходы за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год (экономия или прибыль)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Рг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 – расходы за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год (величина капитальных затрат на реализацию проекта)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Е – коэффициент экономической эффективности затрат. Е=0,1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3709" y="4045482"/>
            <a:ext cx="434084" cy="434084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8206324" y="3989172"/>
            <a:ext cx="438150" cy="438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3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DC3729"/>
                </a:solidFill>
              </a:rPr>
              <a:t>?</a:t>
            </a:r>
            <a:endParaRPr lang="ru-RU" sz="2800" b="1" dirty="0">
              <a:solidFill>
                <a:srgbClr val="DC372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6924" y="0"/>
            <a:ext cx="12213344" cy="684326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6844381" y="1871907"/>
            <a:ext cx="4840587" cy="1956925"/>
            <a:chOff x="1233214" y="1235102"/>
            <a:chExt cx="8064188" cy="400502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233214" y="1235102"/>
              <a:ext cx="8064188" cy="3855938"/>
            </a:xfrm>
            <a:prstGeom prst="roundRect">
              <a:avLst>
                <a:gd name="adj" fmla="val 258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66235" y="1649345"/>
              <a:ext cx="7794314" cy="359078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r>
                <a:rPr lang="ru-RU" sz="1200" dirty="0">
                  <a:solidFill>
                    <a:srgbClr val="1D4999"/>
                  </a:solidFill>
                </a:rPr>
                <a:t>На освещение одной ж/д станции требуется до 1,3 млн. рублей в год. Применение осветительных приборов нового поколения позволит сократить затраты на освещение с 1 млн. до 600 тыс. рублей </a:t>
              </a:r>
              <a:endParaRPr lang="ru-RU" sz="1200" dirty="0" smtClean="0">
                <a:solidFill>
                  <a:srgbClr val="1D4999"/>
                </a:solidFill>
              </a:endParaRPr>
            </a:p>
            <a:p>
              <a:pPr>
                <a:lnSpc>
                  <a:spcPct val="114000"/>
                </a:lnSpc>
              </a:pPr>
              <a:r>
                <a:rPr lang="ru-RU" sz="1200" dirty="0" smtClean="0">
                  <a:solidFill>
                    <a:srgbClr val="1D4999"/>
                  </a:solidFill>
                </a:rPr>
                <a:t>в </a:t>
              </a:r>
              <a:r>
                <a:rPr lang="ru-RU" sz="1200" dirty="0">
                  <a:solidFill>
                    <a:srgbClr val="1D4999"/>
                  </a:solidFill>
                </a:rPr>
                <a:t>год. Годовой экономический эффект составит 270 тыс. рублей.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4" name="Овал 3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5" name="Шеврон 4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850980" y="3808511"/>
            <a:ext cx="4840587" cy="2070999"/>
            <a:chOff x="1233214" y="1001639"/>
            <a:chExt cx="8064188" cy="423849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233214" y="1235102"/>
              <a:ext cx="8064188" cy="3855938"/>
            </a:xfrm>
            <a:prstGeom prst="roundRect">
              <a:avLst>
                <a:gd name="adj" fmla="val 258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366235" y="1001639"/>
              <a:ext cx="7794313" cy="42384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r>
                <a:rPr lang="ru-RU" sz="1200" dirty="0" err="1">
                  <a:solidFill>
                    <a:srgbClr val="1D4999"/>
                  </a:solidFill>
                </a:rPr>
                <a:t>Дг</a:t>
              </a:r>
              <a:r>
                <a:rPr lang="ru-RU" sz="1200" dirty="0">
                  <a:solidFill>
                    <a:srgbClr val="1D4999"/>
                  </a:solidFill>
                </a:rPr>
                <a:t> = 1 000 000 – 600 000 руб.</a:t>
              </a:r>
            </a:p>
            <a:p>
              <a:pPr>
                <a:lnSpc>
                  <a:spcPct val="114000"/>
                </a:lnSpc>
              </a:pPr>
              <a:r>
                <a:rPr lang="ru-RU" sz="1200" dirty="0" err="1">
                  <a:solidFill>
                    <a:srgbClr val="1D4999"/>
                  </a:solidFill>
                </a:rPr>
                <a:t>Рг</a:t>
              </a:r>
              <a:r>
                <a:rPr lang="ru-RU" sz="1200" dirty="0">
                  <a:solidFill>
                    <a:srgbClr val="1D4999"/>
                  </a:solidFill>
                </a:rPr>
                <a:t> = 1 300 000 </a:t>
              </a:r>
              <a:r>
                <a:rPr lang="ru-RU" sz="1200" dirty="0" err="1">
                  <a:solidFill>
                    <a:srgbClr val="1D4999"/>
                  </a:solidFill>
                </a:rPr>
                <a:t>руб</a:t>
              </a:r>
              <a:endParaRPr lang="ru-RU" sz="1200" dirty="0">
                <a:solidFill>
                  <a:srgbClr val="1D4999"/>
                </a:solidFill>
              </a:endParaRPr>
            </a:p>
            <a:p>
              <a:pPr>
                <a:lnSpc>
                  <a:spcPct val="114000"/>
                </a:lnSpc>
              </a:pPr>
              <a:endParaRPr lang="ru-RU" sz="1200" dirty="0">
                <a:solidFill>
                  <a:srgbClr val="1D4999"/>
                </a:solidFill>
              </a:endParaRPr>
            </a:p>
            <a:p>
              <a:pPr>
                <a:lnSpc>
                  <a:spcPct val="114000"/>
                </a:lnSpc>
              </a:pPr>
              <a:r>
                <a:rPr lang="ru-RU" sz="1200" b="1" dirty="0" err="1">
                  <a:solidFill>
                    <a:srgbClr val="1D4999"/>
                  </a:solidFill>
                </a:rPr>
                <a:t>Эг</a:t>
              </a:r>
              <a:r>
                <a:rPr lang="ru-RU" sz="1200" b="1" dirty="0">
                  <a:solidFill>
                    <a:srgbClr val="1D4999"/>
                  </a:solidFill>
                </a:rPr>
                <a:t> = 400 000 – (0,1 * 1 300 000) = </a:t>
              </a:r>
              <a:r>
                <a:rPr lang="ru-RU" sz="1200" b="1" dirty="0" smtClean="0">
                  <a:solidFill>
                    <a:srgbClr val="1D4999"/>
                  </a:solidFill>
                </a:rPr>
                <a:t>270 </a:t>
              </a:r>
              <a:r>
                <a:rPr lang="ru-RU" sz="1200" b="1" dirty="0">
                  <a:solidFill>
                    <a:srgbClr val="1D4999"/>
                  </a:solidFill>
                </a:rPr>
                <a:t>000 руб.</a:t>
              </a:r>
            </a:p>
          </p:txBody>
        </p:sp>
      </p:grpSp>
      <p:sp>
        <p:nvSpPr>
          <p:cNvPr id="38" name="Крест 37"/>
          <p:cNvSpPr/>
          <p:nvPr/>
        </p:nvSpPr>
        <p:spPr>
          <a:xfrm rot="2536841">
            <a:off x="11332070" y="1963592"/>
            <a:ext cx="316426" cy="316426"/>
          </a:xfrm>
          <a:prstGeom prst="plus">
            <a:avLst>
              <a:gd name="adj" fmla="val 39894"/>
            </a:avLst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 animBg="1"/>
      <p:bldP spid="18" grpId="0" animBg="1"/>
      <p:bldP spid="18" grpId="1" animBg="1"/>
      <p:bldP spid="38" grpId="0" animBg="1"/>
      <p:bldP spid="3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Группа 75"/>
          <p:cNvGrpSpPr/>
          <p:nvPr/>
        </p:nvGrpSpPr>
        <p:grpSpPr>
          <a:xfrm rot="16394167">
            <a:off x="-3945926" y="2701518"/>
            <a:ext cx="5607396" cy="4169597"/>
            <a:chOff x="2782888" y="5591435"/>
            <a:chExt cx="5302487" cy="3942871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8" y="5821506"/>
              <a:ext cx="3712800" cy="3712800"/>
            </a:xfrm>
            <a:prstGeom prst="rect">
              <a:avLst/>
            </a:prstGeom>
          </p:spPr>
        </p:pic>
        <p:sp>
          <p:nvSpPr>
            <p:cNvPr id="78" name="Овал 77"/>
            <p:cNvSpPr/>
            <p:nvPr/>
          </p:nvSpPr>
          <p:spPr>
            <a:xfrm>
              <a:off x="4326409" y="5591435"/>
              <a:ext cx="3758966" cy="3370500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234653" y="-1509498"/>
            <a:ext cx="4830788" cy="5060428"/>
            <a:chOff x="9878295" y="-1509498"/>
            <a:chExt cx="4187145" cy="438618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5109" y="-1509498"/>
              <a:ext cx="3890331" cy="3890331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9981" y="-742611"/>
              <a:ext cx="2356556" cy="235655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15027">
              <a:off x="9878295" y="-1203749"/>
              <a:ext cx="4080439" cy="408043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25" y="188913"/>
            <a:ext cx="10515600" cy="8953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Риски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837" y="2518230"/>
            <a:ext cx="38894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Как планировать меры и по работе с рисками?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092200" y="1097314"/>
            <a:ext cx="7294989" cy="1016490"/>
            <a:chOff x="1124210" y="1153189"/>
            <a:chExt cx="7294989" cy="101649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24210" y="1153189"/>
              <a:ext cx="763587" cy="313604"/>
            </a:xfrm>
            <a:prstGeom prst="roundRect">
              <a:avLst>
                <a:gd name="adj" fmla="val 50000"/>
              </a:avLst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9847" y="1184794"/>
              <a:ext cx="719935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Риск</a:t>
              </a:r>
              <a:r>
                <a:rPr lang="ru-RU" sz="1200" dirty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       - то нежелательное событие, которое вероятно может наступить и привести </a:t>
              </a:r>
              <a:endParaRPr lang="ru-RU" sz="1200" dirty="0" smtClean="0"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ru-RU" sz="1200" dirty="0" smtClean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к </a:t>
              </a:r>
              <a:r>
                <a:rPr lang="ru-RU" sz="1200" dirty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нежелательным последствиям. </a:t>
              </a:r>
              <a:endParaRPr lang="ru-RU" sz="1200" dirty="0" smtClean="0"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ru-RU" sz="1200" dirty="0" smtClean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Последствия</a:t>
              </a:r>
              <a:r>
                <a:rPr lang="ru-RU" sz="1200" dirty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, т.е. нежелательные эффекты, можно измерить в утерянных ресурсах (деньгах, времени, материалах). 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33729" y="5972698"/>
            <a:ext cx="434084" cy="43408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10766344" y="5916388"/>
            <a:ext cx="438150" cy="438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3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DC3729"/>
                </a:solidFill>
              </a:rPr>
              <a:t>?</a:t>
            </a:r>
            <a:endParaRPr lang="ru-RU" sz="2800" b="1" dirty="0">
              <a:solidFill>
                <a:srgbClr val="DC3729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87837" y="5835154"/>
            <a:ext cx="8256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Проектируя решение, вам нужно оценить не только возможные улучшения, но и те сложности, которые могут возникнуть. </a:t>
            </a:r>
            <a:endParaRPr lang="ru-RU" sz="1200" dirty="0" smtClean="0">
              <a:latin typeface="RussianRail G Pro Cond" panose="02000503040000020004" pitchFamily="50" charset="-52"/>
              <a:ea typeface="Microsoft JhengHei UI Light" panose="020B0304030504040204" pitchFamily="34" charset="-12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RussianRail G Pro Cond" panose="02000503040000020004" pitchFamily="50" charset="-52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плане реализации проекта вам нужно учесть меры по предотвращению или минимизации рисков. 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188783" y="2906089"/>
            <a:ext cx="3219451" cy="1415772"/>
            <a:chOff x="1188783" y="2906089"/>
            <a:chExt cx="3219451" cy="141577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88783" y="2906089"/>
              <a:ext cx="3219451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DC3729"/>
                  </a:solidFill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Есть две категории мер</a:t>
              </a:r>
              <a:r>
                <a:rPr lang="ru-RU" sz="1600" dirty="0" smtClean="0">
                  <a:solidFill>
                    <a:srgbClr val="DC3729"/>
                  </a:solidFill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:</a:t>
              </a:r>
            </a:p>
            <a:p>
              <a:pPr marL="444500">
                <a:spcBef>
                  <a:spcPts val="600"/>
                </a:spcBef>
              </a:pPr>
              <a:r>
                <a:rPr lang="ru-RU" sz="1200" dirty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меры, которые мы можем предпринять заранее;</a:t>
              </a:r>
            </a:p>
            <a:p>
              <a:pPr marL="444500">
                <a:spcBef>
                  <a:spcPts val="600"/>
                </a:spcBef>
              </a:pPr>
              <a:r>
                <a:rPr lang="ru-RU" sz="1200" dirty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меры, которые мы предпринимаем, когда что-то произошло.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1340959" y="3818632"/>
              <a:ext cx="284759" cy="284759"/>
              <a:chOff x="595327" y="2238342"/>
              <a:chExt cx="620889" cy="620889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958" y="2449688"/>
                <a:ext cx="355599" cy="355599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27" y="2238342"/>
                <a:ext cx="620889" cy="620889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76" y="2395744"/>
                <a:ext cx="224411" cy="224411"/>
              </a:xfrm>
              <a:prstGeom prst="rect">
                <a:avLst/>
              </a:prstGeom>
            </p:spPr>
          </p:pic>
        </p:grpSp>
        <p:grpSp>
          <p:nvGrpSpPr>
            <p:cNvPr id="48" name="Группа 47"/>
            <p:cNvGrpSpPr/>
            <p:nvPr/>
          </p:nvGrpSpPr>
          <p:grpSpPr>
            <a:xfrm>
              <a:off x="1296934" y="3302943"/>
              <a:ext cx="284759" cy="284759"/>
              <a:chOff x="595327" y="2238342"/>
              <a:chExt cx="620889" cy="620889"/>
            </a:xfrm>
          </p:grpSpPr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958" y="2449688"/>
                <a:ext cx="355599" cy="355599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27" y="2238342"/>
                <a:ext cx="620889" cy="62088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76" y="2395744"/>
                <a:ext cx="224411" cy="224411"/>
              </a:xfrm>
              <a:prstGeom prst="rect">
                <a:avLst/>
              </a:prstGeom>
            </p:spPr>
          </p:pic>
        </p:grpSp>
      </p:grpSp>
      <p:grpSp>
        <p:nvGrpSpPr>
          <p:cNvPr id="26" name="Группа 25"/>
          <p:cNvGrpSpPr/>
          <p:nvPr/>
        </p:nvGrpSpPr>
        <p:grpSpPr>
          <a:xfrm>
            <a:off x="5495820" y="2925086"/>
            <a:ext cx="4370138" cy="2646878"/>
            <a:chOff x="5495820" y="2925086"/>
            <a:chExt cx="4370138" cy="264687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495820" y="2925086"/>
              <a:ext cx="4370138" cy="2646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DC3729"/>
                  </a:solidFill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Меры по работе с рисками:</a:t>
              </a:r>
            </a:p>
            <a:p>
              <a:pPr marL="360363">
                <a:spcBef>
                  <a:spcPts val="600"/>
                </a:spcBef>
              </a:pPr>
              <a:r>
                <a:rPr lang="ru-RU" sz="1200" dirty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профилактика рисков (чтобы событие не наступило);</a:t>
              </a:r>
            </a:p>
            <a:p>
              <a:pPr marL="360363">
                <a:spcBef>
                  <a:spcPts val="600"/>
                </a:spcBef>
              </a:pPr>
              <a:r>
                <a:rPr lang="ru-RU" sz="1200" dirty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предотвращение (чтобы не наступили последствия);</a:t>
              </a:r>
            </a:p>
            <a:p>
              <a:pPr marL="360363">
                <a:spcBef>
                  <a:spcPts val="600"/>
                </a:spcBef>
              </a:pPr>
              <a:r>
                <a:rPr lang="ru-RU" sz="1200" dirty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сдерживание (сокращение ущерба);</a:t>
              </a:r>
            </a:p>
            <a:p>
              <a:pPr marL="360363">
                <a:spcBef>
                  <a:spcPts val="600"/>
                </a:spcBef>
              </a:pPr>
              <a:r>
                <a:rPr lang="ru-RU" sz="1200" dirty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резервирование (например, перенести работу в другую лабораторию);</a:t>
              </a:r>
            </a:p>
            <a:p>
              <a:pPr marL="360363">
                <a:spcBef>
                  <a:spcPts val="600"/>
                </a:spcBef>
              </a:pPr>
              <a:r>
                <a:rPr lang="ru-RU" sz="1200" dirty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страхование (возмещение ущерба сторонней организацией);</a:t>
              </a:r>
            </a:p>
            <a:p>
              <a:pPr marL="360363">
                <a:spcBef>
                  <a:spcPts val="600"/>
                </a:spcBef>
              </a:pPr>
              <a:r>
                <a:rPr lang="ru-RU" sz="1200" dirty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игнорирование.</a:t>
              </a:r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5622762" y="3734408"/>
              <a:ext cx="284759" cy="284759"/>
              <a:chOff x="595327" y="2238342"/>
              <a:chExt cx="620889" cy="620889"/>
            </a:xfrm>
          </p:grpSpPr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958" y="2449688"/>
                <a:ext cx="355599" cy="35559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27" y="2238342"/>
                <a:ext cx="620889" cy="620889"/>
              </a:xfrm>
              <a:prstGeom prst="rect">
                <a:avLst/>
              </a:prstGeom>
            </p:spPr>
          </p:pic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76" y="2395744"/>
                <a:ext cx="224411" cy="224411"/>
              </a:xfrm>
              <a:prstGeom prst="rect">
                <a:avLst/>
              </a:prstGeom>
            </p:spPr>
          </p:pic>
        </p:grpSp>
        <p:grpSp>
          <p:nvGrpSpPr>
            <p:cNvPr id="56" name="Группа 55"/>
            <p:cNvGrpSpPr/>
            <p:nvPr/>
          </p:nvGrpSpPr>
          <p:grpSpPr>
            <a:xfrm>
              <a:off x="5622762" y="3290911"/>
              <a:ext cx="284759" cy="284759"/>
              <a:chOff x="595327" y="2238342"/>
              <a:chExt cx="620889" cy="620889"/>
            </a:xfrm>
          </p:grpSpPr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958" y="2449688"/>
                <a:ext cx="355599" cy="355599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27" y="2238342"/>
                <a:ext cx="620889" cy="620889"/>
              </a:xfrm>
              <a:prstGeom prst="rect">
                <a:avLst/>
              </a:prstGeom>
            </p:spPr>
          </p:pic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76" y="2395744"/>
                <a:ext cx="224411" cy="224411"/>
              </a:xfrm>
              <a:prstGeom prst="rect">
                <a:avLst/>
              </a:prstGeom>
            </p:spPr>
          </p:pic>
        </p:grpSp>
        <p:grpSp>
          <p:nvGrpSpPr>
            <p:cNvPr id="60" name="Группа 59"/>
            <p:cNvGrpSpPr/>
            <p:nvPr/>
          </p:nvGrpSpPr>
          <p:grpSpPr>
            <a:xfrm>
              <a:off x="5622762" y="4431718"/>
              <a:ext cx="284759" cy="284759"/>
              <a:chOff x="595327" y="2238342"/>
              <a:chExt cx="620889" cy="620889"/>
            </a:xfrm>
          </p:grpSpPr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958" y="2449688"/>
                <a:ext cx="355599" cy="355599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27" y="2238342"/>
                <a:ext cx="620889" cy="620889"/>
              </a:xfrm>
              <a:prstGeom prst="rect">
                <a:avLst/>
              </a:prstGeom>
            </p:spPr>
          </p:pic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76" y="2395744"/>
                <a:ext cx="224411" cy="224411"/>
              </a:xfrm>
              <a:prstGeom prst="rect">
                <a:avLst/>
              </a:prstGeom>
            </p:spPr>
          </p:pic>
        </p:grpSp>
        <p:grpSp>
          <p:nvGrpSpPr>
            <p:cNvPr id="64" name="Группа 63"/>
            <p:cNvGrpSpPr/>
            <p:nvPr/>
          </p:nvGrpSpPr>
          <p:grpSpPr>
            <a:xfrm>
              <a:off x="5622762" y="4084473"/>
              <a:ext cx="284759" cy="284759"/>
              <a:chOff x="595327" y="2238342"/>
              <a:chExt cx="620889" cy="620889"/>
            </a:xfrm>
          </p:grpSpPr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958" y="2449688"/>
                <a:ext cx="355599" cy="355599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27" y="2238342"/>
                <a:ext cx="620889" cy="620889"/>
              </a:xfrm>
              <a:prstGeom prst="rect">
                <a:avLst/>
              </a:prstGeom>
            </p:spPr>
          </p:pic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76" y="2395744"/>
                <a:ext cx="224411" cy="224411"/>
              </a:xfrm>
              <a:prstGeom prst="rect">
                <a:avLst/>
              </a:prstGeom>
            </p:spPr>
          </p:pic>
        </p:grpSp>
        <p:grpSp>
          <p:nvGrpSpPr>
            <p:cNvPr id="68" name="Группа 67"/>
            <p:cNvGrpSpPr/>
            <p:nvPr/>
          </p:nvGrpSpPr>
          <p:grpSpPr>
            <a:xfrm>
              <a:off x="5622762" y="4888057"/>
              <a:ext cx="284759" cy="284759"/>
              <a:chOff x="595327" y="2238342"/>
              <a:chExt cx="620889" cy="620889"/>
            </a:xfrm>
          </p:grpSpPr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958" y="2449688"/>
                <a:ext cx="355599" cy="355599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27" y="2238342"/>
                <a:ext cx="620889" cy="620889"/>
              </a:xfrm>
              <a:prstGeom prst="rect">
                <a:avLst/>
              </a:prstGeom>
            </p:spPr>
          </p:pic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76" y="2395744"/>
                <a:ext cx="224411" cy="224411"/>
              </a:xfrm>
              <a:prstGeom prst="rect">
                <a:avLst/>
              </a:prstGeom>
            </p:spPr>
          </p:pic>
        </p:grpSp>
        <p:grpSp>
          <p:nvGrpSpPr>
            <p:cNvPr id="72" name="Группа 71"/>
            <p:cNvGrpSpPr/>
            <p:nvPr/>
          </p:nvGrpSpPr>
          <p:grpSpPr>
            <a:xfrm>
              <a:off x="5622762" y="5216429"/>
              <a:ext cx="284759" cy="284759"/>
              <a:chOff x="595327" y="2238342"/>
              <a:chExt cx="620889" cy="620889"/>
            </a:xfrm>
          </p:grpSpPr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958" y="2449688"/>
                <a:ext cx="355599" cy="355599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27" y="2238342"/>
                <a:ext cx="620889" cy="620889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76" y="2395744"/>
                <a:ext cx="224411" cy="224411"/>
              </a:xfrm>
              <a:prstGeom prst="rect">
                <a:avLst/>
              </a:prstGeom>
            </p:spPr>
          </p:pic>
        </p:grpSp>
      </p:grpSp>
      <p:sp>
        <p:nvSpPr>
          <p:cNvPr id="27" name="Прямоугольник 26"/>
          <p:cNvSpPr/>
          <p:nvPr/>
        </p:nvSpPr>
        <p:spPr>
          <a:xfrm>
            <a:off x="-14356" y="15613"/>
            <a:ext cx="12213344" cy="684326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2072103" y="1946925"/>
            <a:ext cx="8064188" cy="3206804"/>
            <a:chOff x="1233214" y="1235102"/>
            <a:chExt cx="8064188" cy="2870356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233214" y="1235102"/>
              <a:ext cx="8064188" cy="2870356"/>
            </a:xfrm>
            <a:prstGeom prst="roundRect">
              <a:avLst>
                <a:gd name="adj" fmla="val 258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356271" y="1363544"/>
              <a:ext cx="7794313" cy="264901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ru-RU" sz="1200" b="1" dirty="0" smtClean="0">
                  <a:solidFill>
                    <a:srgbClr val="1D4999"/>
                  </a:solidFill>
                </a:rPr>
                <a:t>ВОЗМОЖНЫЕ РИСКИ:</a:t>
              </a:r>
            </a:p>
            <a:p>
              <a:pPr marL="171450" indent="-171450">
                <a:lnSpc>
                  <a:spcPct val="114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1D4999"/>
                  </a:solidFill>
                </a:rPr>
                <a:t>реализация </a:t>
              </a:r>
              <a:r>
                <a:rPr lang="ru-RU" sz="1200" dirty="0">
                  <a:solidFill>
                    <a:srgbClr val="1D4999"/>
                  </a:solidFill>
                </a:rPr>
                <a:t>проекта может повлечь за собой эффект «бутылочного горлышка» западнее станции Тайшет;</a:t>
              </a:r>
            </a:p>
            <a:p>
              <a:pPr marL="171450" indent="-171450">
                <a:lnSpc>
                  <a:spcPct val="114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1D4999"/>
                  </a:solidFill>
                </a:rPr>
                <a:t>электрификация магистрали потребует значительно увеличить генерацию электроэнергии в регионе;</a:t>
              </a:r>
            </a:p>
            <a:p>
              <a:pPr marL="171450" indent="-171450">
                <a:lnSpc>
                  <a:spcPct val="114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1D4999"/>
                  </a:solidFill>
                </a:rPr>
                <a:t>проект потребует большого количества ресурсов на поддержание работоспособности инфраструктуры в сложных климатических условиях;</a:t>
              </a:r>
            </a:p>
            <a:p>
              <a:pPr marL="171450" indent="-171450">
                <a:lnSpc>
                  <a:spcPct val="114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1D4999"/>
                  </a:solidFill>
                </a:rPr>
                <a:t>работа БАМа после реализации проекта потребует привлечения большого количества специалистов; </a:t>
              </a:r>
            </a:p>
            <a:p>
              <a:pPr marL="171450" indent="-171450">
                <a:lnSpc>
                  <a:spcPct val="114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1D4999"/>
                  </a:solidFill>
                </a:rPr>
                <a:t>реализация проекта может оказать негативное влияние на экологическую обстановку в регионе.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33" name="Овал 32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34" name="Шеврон 33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5" name="Овал 34">
            <a:hlinkClick r:id="rId10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9" name="Крест 78"/>
          <p:cNvSpPr/>
          <p:nvPr/>
        </p:nvSpPr>
        <p:spPr>
          <a:xfrm rot="2536841">
            <a:off x="9737263" y="2071672"/>
            <a:ext cx="316426" cy="316426"/>
          </a:xfrm>
          <a:prstGeom prst="plus">
            <a:avLst>
              <a:gd name="adj" fmla="val 39894"/>
            </a:avLst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43" grpId="0"/>
      <p:bldP spid="27" grpId="0" animBg="1"/>
      <p:bldP spid="27" grpId="1" animBg="1"/>
      <p:bldP spid="79" grpId="0" animBg="1"/>
      <p:bldP spid="7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 rot="5683178">
            <a:off x="9114214" y="-1492629"/>
            <a:ext cx="6155571" cy="5390663"/>
            <a:chOff x="-4074719" y="471666"/>
            <a:chExt cx="6668934" cy="5840234"/>
          </a:xfrm>
        </p:grpSpPr>
        <p:sp>
          <p:nvSpPr>
            <p:cNvPr id="48" name="Овал 47"/>
            <p:cNvSpPr/>
            <p:nvPr/>
          </p:nvSpPr>
          <p:spPr>
            <a:xfrm>
              <a:off x="-3341163" y="1309998"/>
              <a:ext cx="5001902" cy="5001902"/>
            </a:xfrm>
            <a:prstGeom prst="ellipse">
              <a:avLst/>
            </a:prstGeom>
            <a:solidFill>
              <a:srgbClr val="FE342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-1972231" y="2678930"/>
              <a:ext cx="2264038" cy="226403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-1288844" y="3291523"/>
              <a:ext cx="2126331" cy="21263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-4074719" y="471666"/>
              <a:ext cx="4366526" cy="43665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-2303500" y="2594956"/>
              <a:ext cx="824088" cy="8240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494156" y="2787186"/>
              <a:ext cx="605369" cy="6053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-395165" y="1972497"/>
              <a:ext cx="2989380" cy="2840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5" name="Группа 54"/>
          <p:cNvGrpSpPr/>
          <p:nvPr/>
        </p:nvGrpSpPr>
        <p:grpSpPr>
          <a:xfrm>
            <a:off x="4287547" y="5892963"/>
            <a:ext cx="1650704" cy="1729173"/>
            <a:chOff x="9878295" y="-1509498"/>
            <a:chExt cx="4187145" cy="4386188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5109" y="-1509498"/>
              <a:ext cx="3890331" cy="3890331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9981" y="-742611"/>
              <a:ext cx="2356556" cy="2356556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15027">
              <a:off x="9878295" y="-1203749"/>
              <a:ext cx="4080439" cy="408043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этапы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4" name="Овал 3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5" name="Шеврон 4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974682" y="1508270"/>
            <a:ext cx="8469355" cy="1823309"/>
            <a:chOff x="974682" y="1508270"/>
            <a:chExt cx="8469355" cy="182330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916862" y="1508270"/>
              <a:ext cx="3179012" cy="313604"/>
            </a:xfrm>
            <a:prstGeom prst="roundRect">
              <a:avLst>
                <a:gd name="adj" fmla="val 50000"/>
              </a:avLst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74682" y="1515697"/>
              <a:ext cx="846935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В этом разделе паспорта должен быть </a:t>
              </a:r>
              <a:r>
                <a:rPr lang="ru-RU" sz="14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представлен  </a:t>
              </a:r>
              <a:r>
                <a:rPr lang="ru-RU" sz="1400" dirty="0">
                  <a:solidFill>
                    <a:schemeClr val="bg1"/>
                  </a:solidFill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план-график реализации проекта.</a:t>
              </a:r>
              <a:r>
                <a:rPr lang="ru-RU" sz="14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endParaRPr lang="ru-RU" sz="14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r>
                <a:rPr lang="ru-RU" sz="14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В </a:t>
              </a:r>
              <a:r>
                <a:rPr lang="ru-RU" sz="14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ходе подготовки проекта необходимо определить ключевые этапы реализации проекта и промежуточные результаты, которыми можно измерить движение по проекту.</a:t>
              </a:r>
            </a:p>
            <a:p>
              <a:r>
                <a:rPr lang="ru-RU" sz="14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  </a:t>
              </a:r>
            </a:p>
            <a:p>
              <a:r>
                <a:rPr lang="ru-RU" sz="14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Каждый этап должен служить поставленной проектом цели и способствовать решению конкретных задач. Эксперты конкурса должны убедиться, что все, что вы планируете сделать по проекту, действительно необходимо и возможно сделать, чтобы достичь заявленной цели</a:t>
              </a:r>
              <a:r>
                <a:rPr lang="ru-RU" sz="14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988551" y="3837341"/>
            <a:ext cx="4100807" cy="2055621"/>
            <a:chOff x="988551" y="4106105"/>
            <a:chExt cx="4100807" cy="205562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988551" y="4106105"/>
              <a:ext cx="4100807" cy="2015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16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При </a:t>
              </a:r>
              <a:r>
                <a:rPr lang="ru-RU" sz="16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заполнении паспорта укажите для каждого этапа</a:t>
              </a:r>
              <a:r>
                <a:rPr lang="ru-RU" sz="16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marL="541338">
                <a:spcBef>
                  <a:spcPts val="1800"/>
                </a:spcBef>
              </a:pPr>
              <a:r>
                <a:rPr lang="ru-RU" sz="16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название </a:t>
              </a:r>
              <a:r>
                <a:rPr lang="ru-RU" sz="16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этапа;</a:t>
              </a:r>
            </a:p>
            <a:p>
              <a:pPr marL="541338">
                <a:spcBef>
                  <a:spcPts val="1800"/>
                </a:spcBef>
              </a:pPr>
              <a:r>
                <a:rPr lang="ru-RU" sz="16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сроки </a:t>
              </a:r>
              <a:r>
                <a:rPr lang="ru-RU" sz="16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его выполнения;</a:t>
              </a:r>
            </a:p>
            <a:p>
              <a:pPr marL="541338">
                <a:spcBef>
                  <a:spcPts val="1800"/>
                </a:spcBef>
              </a:pPr>
              <a:r>
                <a:rPr lang="ru-RU" sz="16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ответственное </a:t>
              </a:r>
              <a:r>
                <a:rPr lang="ru-RU" sz="16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лицо</a:t>
              </a:r>
              <a:r>
                <a:rPr lang="ru-RU" sz="16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ru-RU" sz="16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 rot="16200000">
              <a:off x="1183786" y="4785108"/>
              <a:ext cx="394644" cy="345604"/>
              <a:chOff x="-4074719" y="471666"/>
              <a:chExt cx="6668934" cy="5840234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-3341163" y="1309998"/>
                <a:ext cx="5001902" cy="5001902"/>
              </a:xfrm>
              <a:prstGeom prst="ellipse">
                <a:avLst/>
              </a:prstGeom>
              <a:solidFill>
                <a:srgbClr val="FE342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-1972231" y="2678930"/>
                <a:ext cx="2264038" cy="22640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-1288844" y="3291523"/>
                <a:ext cx="2126331" cy="212633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-4074719" y="471666"/>
                <a:ext cx="4366526" cy="436652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-2303500" y="2594956"/>
                <a:ext cx="824088" cy="8240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494156" y="2787186"/>
                <a:ext cx="605369" cy="60536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-395165" y="1972497"/>
                <a:ext cx="2989380" cy="28401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4" name="Группа 23"/>
            <p:cNvGrpSpPr/>
            <p:nvPr/>
          </p:nvGrpSpPr>
          <p:grpSpPr>
            <a:xfrm rot="16200000">
              <a:off x="1183786" y="5288355"/>
              <a:ext cx="394644" cy="345604"/>
              <a:chOff x="-4074719" y="471666"/>
              <a:chExt cx="6668934" cy="5840234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-3341163" y="1309998"/>
                <a:ext cx="5001902" cy="5001902"/>
              </a:xfrm>
              <a:prstGeom prst="ellipse">
                <a:avLst/>
              </a:prstGeom>
              <a:solidFill>
                <a:srgbClr val="FE342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-1972231" y="2678930"/>
                <a:ext cx="2264038" cy="22640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-1288844" y="3291523"/>
                <a:ext cx="2126331" cy="212633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-4074719" y="471666"/>
                <a:ext cx="4366526" cy="436652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-2303500" y="2594956"/>
                <a:ext cx="824088" cy="8240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494156" y="2787186"/>
                <a:ext cx="605369" cy="60536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-395165" y="1972497"/>
                <a:ext cx="2989380" cy="28401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2" name="Группа 31"/>
            <p:cNvGrpSpPr/>
            <p:nvPr/>
          </p:nvGrpSpPr>
          <p:grpSpPr>
            <a:xfrm rot="16200000">
              <a:off x="1183786" y="5791602"/>
              <a:ext cx="394644" cy="345604"/>
              <a:chOff x="-4074719" y="471666"/>
              <a:chExt cx="6668934" cy="584023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-3341163" y="1309998"/>
                <a:ext cx="5001902" cy="5001902"/>
              </a:xfrm>
              <a:prstGeom prst="ellipse">
                <a:avLst/>
              </a:prstGeom>
              <a:solidFill>
                <a:srgbClr val="FE342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-1972231" y="2678930"/>
                <a:ext cx="2264038" cy="22640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-1288844" y="3291523"/>
                <a:ext cx="2126331" cy="212633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4074719" y="471666"/>
                <a:ext cx="4366526" cy="436652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-2303500" y="2594956"/>
                <a:ext cx="824088" cy="8240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494156" y="2787186"/>
                <a:ext cx="605369" cy="60536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-395165" y="1972497"/>
                <a:ext cx="2989380" cy="28401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60" name="Группа 59"/>
          <p:cNvGrpSpPr/>
          <p:nvPr/>
        </p:nvGrpSpPr>
        <p:grpSpPr>
          <a:xfrm>
            <a:off x="6157718" y="4843059"/>
            <a:ext cx="5215220" cy="951309"/>
            <a:chOff x="6157718" y="4843059"/>
            <a:chExt cx="5215220" cy="951309"/>
          </a:xfrm>
        </p:grpSpPr>
        <p:sp>
          <p:nvSpPr>
            <p:cNvPr id="59" name="Полилиния 58"/>
            <p:cNvSpPr/>
            <p:nvPr/>
          </p:nvSpPr>
          <p:spPr>
            <a:xfrm>
              <a:off x="6591060" y="5402899"/>
              <a:ext cx="104296" cy="238017"/>
            </a:xfrm>
            <a:custGeom>
              <a:avLst/>
              <a:gdLst>
                <a:gd name="connsiteX0" fmla="*/ 28575 w 82550"/>
                <a:gd name="connsiteY0" fmla="*/ 0 h 222250"/>
                <a:gd name="connsiteX1" fmla="*/ 0 w 82550"/>
                <a:gd name="connsiteY1" fmla="*/ 177800 h 222250"/>
                <a:gd name="connsiteX2" fmla="*/ 41275 w 82550"/>
                <a:gd name="connsiteY2" fmla="*/ 222250 h 222250"/>
                <a:gd name="connsiteX3" fmla="*/ 82550 w 82550"/>
                <a:gd name="connsiteY3" fmla="*/ 187325 h 222250"/>
                <a:gd name="connsiteX4" fmla="*/ 28575 w 82550"/>
                <a:gd name="connsiteY4" fmla="*/ 0 h 222250"/>
                <a:gd name="connsiteX0" fmla="*/ 28575 w 82550"/>
                <a:gd name="connsiteY0" fmla="*/ 0 h 222250"/>
                <a:gd name="connsiteX1" fmla="*/ 0 w 82550"/>
                <a:gd name="connsiteY1" fmla="*/ 177800 h 222250"/>
                <a:gd name="connsiteX2" fmla="*/ 41275 w 82550"/>
                <a:gd name="connsiteY2" fmla="*/ 222250 h 222250"/>
                <a:gd name="connsiteX3" fmla="*/ 82550 w 82550"/>
                <a:gd name="connsiteY3" fmla="*/ 187325 h 222250"/>
                <a:gd name="connsiteX4" fmla="*/ 53181 w 82550"/>
                <a:gd name="connsiteY4" fmla="*/ 83750 h 222250"/>
                <a:gd name="connsiteX5" fmla="*/ 28575 w 82550"/>
                <a:gd name="connsiteY5" fmla="*/ 0 h 222250"/>
                <a:gd name="connsiteX0" fmla="*/ 28575 w 82550"/>
                <a:gd name="connsiteY0" fmla="*/ 6275 h 228525"/>
                <a:gd name="connsiteX1" fmla="*/ 0 w 82550"/>
                <a:gd name="connsiteY1" fmla="*/ 184075 h 228525"/>
                <a:gd name="connsiteX2" fmla="*/ 41275 w 82550"/>
                <a:gd name="connsiteY2" fmla="*/ 228525 h 228525"/>
                <a:gd name="connsiteX3" fmla="*/ 82550 w 82550"/>
                <a:gd name="connsiteY3" fmla="*/ 193600 h 228525"/>
                <a:gd name="connsiteX4" fmla="*/ 44450 w 82550"/>
                <a:gd name="connsiteY4" fmla="*/ 0 h 228525"/>
                <a:gd name="connsiteX5" fmla="*/ 28575 w 82550"/>
                <a:gd name="connsiteY5" fmla="*/ 6275 h 228525"/>
                <a:gd name="connsiteX0" fmla="*/ 28575 w 67469"/>
                <a:gd name="connsiteY0" fmla="*/ 6275 h 228525"/>
                <a:gd name="connsiteX1" fmla="*/ 0 w 67469"/>
                <a:gd name="connsiteY1" fmla="*/ 184075 h 228525"/>
                <a:gd name="connsiteX2" fmla="*/ 41275 w 67469"/>
                <a:gd name="connsiteY2" fmla="*/ 228525 h 228525"/>
                <a:gd name="connsiteX3" fmla="*/ 67469 w 67469"/>
                <a:gd name="connsiteY3" fmla="*/ 191869 h 228525"/>
                <a:gd name="connsiteX4" fmla="*/ 44450 w 67469"/>
                <a:gd name="connsiteY4" fmla="*/ 0 h 228525"/>
                <a:gd name="connsiteX5" fmla="*/ 28575 w 67469"/>
                <a:gd name="connsiteY5" fmla="*/ 6275 h 22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69" h="228525">
                  <a:moveTo>
                    <a:pt x="28575" y="6275"/>
                  </a:moveTo>
                  <a:lnTo>
                    <a:pt x="0" y="184075"/>
                  </a:lnTo>
                  <a:lnTo>
                    <a:pt x="41275" y="228525"/>
                  </a:lnTo>
                  <a:lnTo>
                    <a:pt x="67469" y="191869"/>
                  </a:lnTo>
                  <a:lnTo>
                    <a:pt x="44450" y="0"/>
                  </a:lnTo>
                  <a:lnTo>
                    <a:pt x="28575" y="6275"/>
                  </a:lnTo>
                  <a:close/>
                </a:path>
              </a:pathLst>
            </a:custGeom>
            <a:solidFill>
              <a:srgbClr val="FE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6157718" y="4843059"/>
              <a:ext cx="5215220" cy="951309"/>
              <a:chOff x="7478095" y="4166443"/>
              <a:chExt cx="5215220" cy="951309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8449074" y="4291024"/>
                <a:ext cx="424424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 smtClean="0">
                    <a:latin typeface="RussianRail G Pro Cond" panose="02000503040000020004" pitchFamily="50" charset="-52"/>
                    <a:ea typeface="Verdana" panose="020B0604030504040204" pitchFamily="34" charset="0"/>
                    <a:cs typeface="Times New Roman" panose="02020603050405020304" pitchFamily="18" charset="0"/>
                  </a:rPr>
                  <a:t>Обратите </a:t>
                </a:r>
                <a:r>
                  <a:rPr lang="ru-RU" sz="1400" dirty="0">
                    <a:latin typeface="RussianRail G Pro Cond" panose="02000503040000020004" pitchFamily="50" charset="-52"/>
                    <a:ea typeface="Verdana" panose="020B0604030504040204" pitchFamily="34" charset="0"/>
                    <a:cs typeface="Times New Roman" panose="02020603050405020304" pitchFamily="18" charset="0"/>
                  </a:rPr>
                  <a:t>внимание, что ответственный – это конкретное лицо, а не организация или подразделение</a:t>
                </a:r>
                <a:r>
                  <a:rPr lang="ru-RU" sz="1400" dirty="0" smtClean="0">
                    <a:latin typeface="RussianRail G Pro Cond" panose="02000503040000020004" pitchFamily="50" charset="-52"/>
                    <a:ea typeface="Verdan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ru-RU" sz="14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1" name="Группа 40"/>
              <p:cNvGrpSpPr/>
              <p:nvPr/>
            </p:nvGrpSpPr>
            <p:grpSpPr>
              <a:xfrm>
                <a:off x="7478095" y="4166443"/>
                <a:ext cx="971549" cy="951309"/>
                <a:chOff x="1092201" y="5455657"/>
                <a:chExt cx="971549" cy="951309"/>
              </a:xfrm>
            </p:grpSpPr>
            <p:sp>
              <p:nvSpPr>
                <p:cNvPr id="13" name="Овал 12"/>
                <p:cNvSpPr/>
                <p:nvPr/>
              </p:nvSpPr>
              <p:spPr>
                <a:xfrm>
                  <a:off x="1092201" y="5455657"/>
                  <a:ext cx="971549" cy="951309"/>
                </a:xfrm>
                <a:prstGeom prst="ellipse">
                  <a:avLst/>
                </a:prstGeom>
                <a:noFill/>
                <a:ln w="19050" cap="rnd">
                  <a:solidFill>
                    <a:srgbClr val="DC3729"/>
                  </a:solidFill>
                  <a:prstDash val="sys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0" name="Рисунок 3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4286" y="5587906"/>
                  <a:ext cx="686810" cy="686810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4045" y="6020714"/>
            <a:ext cx="434084" cy="434084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10886660" y="5964404"/>
            <a:ext cx="438150" cy="438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3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DC3729"/>
                </a:solidFill>
              </a:rPr>
              <a:t>?</a:t>
            </a:r>
            <a:endParaRPr lang="ru-RU" sz="2800" b="1" dirty="0">
              <a:solidFill>
                <a:srgbClr val="DC3729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-14356" y="15613"/>
            <a:ext cx="12213344" cy="684326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2539"/>
              </p:ext>
            </p:extLst>
          </p:nvPr>
        </p:nvGraphicFramePr>
        <p:xfrm>
          <a:off x="1123611" y="1216357"/>
          <a:ext cx="10017803" cy="5080595"/>
        </p:xfrm>
        <a:graphic>
          <a:graphicData uri="http://schemas.openxmlformats.org/drawingml/2006/table">
            <a:tbl>
              <a:tblPr firstRow="1" bandRow="1">
                <a:solidFill>
                  <a:srgbClr val="E1F4FF"/>
                </a:solidFill>
                <a:tableStyleId>{2D5ABB26-0587-4C30-8999-92F81FD0307C}</a:tableStyleId>
              </a:tblPr>
              <a:tblGrid>
                <a:gridCol w="401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17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01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084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3371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1D4999"/>
                          </a:solidFill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+mn-cs"/>
                        </a:rPr>
                        <a:t>№</a:t>
                      </a:r>
                      <a:endParaRPr lang="ru-RU" sz="1200" b="1" kern="1200" dirty="0">
                        <a:solidFill>
                          <a:srgbClr val="1D4999"/>
                        </a:solidFill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1D4999"/>
                          </a:solidFill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+mn-cs"/>
                        </a:rPr>
                        <a:t>Название этапа</a:t>
                      </a:r>
                      <a:endParaRPr lang="ru-RU" sz="1200" b="1" kern="1200" dirty="0">
                        <a:solidFill>
                          <a:srgbClr val="1D4999"/>
                        </a:solidFill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1D4999"/>
                          </a:solidFill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+mn-cs"/>
                        </a:rPr>
                        <a:t>Сроки</a:t>
                      </a:r>
                      <a:endParaRPr lang="ru-RU" sz="1200" b="1" kern="1200" dirty="0">
                        <a:solidFill>
                          <a:srgbClr val="1D4999"/>
                        </a:solidFill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1D4999"/>
                          </a:solidFill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+mn-cs"/>
                        </a:rPr>
                        <a:t>Ответственный</a:t>
                      </a:r>
                      <a:endParaRPr lang="ru-RU" sz="1200" b="1" kern="1200" dirty="0">
                        <a:solidFill>
                          <a:srgbClr val="1D4999"/>
                        </a:solidFill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2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1D4999"/>
                          </a:solidFill>
                          <a:latin typeface="RussianRail G Pro Cond" panose="02000503040000020004" pitchFamily="50" charset="-52"/>
                          <a:ea typeface="Verdana" panose="020B0604030504040204" pitchFamily="34" charset="0"/>
                        </a:rPr>
                        <a:t>1</a:t>
                      </a:r>
                      <a:endParaRPr lang="ru-RU" sz="1200" dirty="0">
                        <a:solidFill>
                          <a:srgbClr val="1D4999"/>
                        </a:solidFill>
                        <a:latin typeface="RussianRail G Pro Cond" panose="02000503040000020004" pitchFamily="50" charset="-52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</a:pP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Завершение основных геодезических работ (тоннельную триангуляцию, полигонометрию и высокоточное нивелирование) на участках строительства тоннелей Байкало-Амурской железнодорожной магистрали.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 1 сентября 1974 года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С.Г. </a:t>
                      </a:r>
                      <a:r>
                        <a:rPr lang="ru-RU" sz="120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Судаков, Директор</a:t>
                      </a:r>
                      <a:r>
                        <a:rPr lang="ru-RU" sz="1200" baseline="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главного управления</a:t>
                      </a:r>
                      <a:r>
                        <a:rPr lang="ru-RU" sz="1200" baseline="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геодезии и картографии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52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1D4999"/>
                          </a:solidFill>
                          <a:latin typeface="RussianRail G Pro Cond" panose="02000503040000020004" pitchFamily="50" charset="-52"/>
                          <a:ea typeface="Verdana" panose="020B0604030504040204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1D4999"/>
                        </a:solidFill>
                        <a:latin typeface="RussianRail G Pro Cond" panose="02000503040000020004" pitchFamily="50" charset="-52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</a:pP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Завершение буровых работ </a:t>
                      </a: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 Северо-Муйскому тоннелю, выполняемые по договору с Министерством транспортного строительства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 1 октября 1974 года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А.В. 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Сидоренко, Министр геологии СССР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6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1D4999"/>
                          </a:solidFill>
                          <a:latin typeface="RussianRail G Pro Cond" panose="02000503040000020004" pitchFamily="50" charset="-52"/>
                          <a:ea typeface="Verdana" panose="020B0604030504040204" pitchFamily="34" charset="0"/>
                        </a:rPr>
                        <a:t>3</a:t>
                      </a:r>
                      <a:endParaRPr lang="ru-RU" sz="1200" dirty="0">
                        <a:solidFill>
                          <a:srgbClr val="1D4999"/>
                        </a:solidFill>
                        <a:latin typeface="RussianRail G Pro Cond" panose="02000503040000020004" pitchFamily="50" charset="-52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</a:pP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Строительство притрассовых автомобильных дорог к 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тоннелям, </a:t>
                      </a: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временных поселков для 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строителей,</a:t>
                      </a:r>
                      <a:r>
                        <a:rPr lang="ru-RU" sz="1200" spc="10" baseline="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а также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проведение </a:t>
                      </a: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подготовительных работ по строительству Северо-Муйского и Байкальского 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тоннелей.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 15 октября 1974 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Е.Ф. 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Кожевников,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Министр транспортного строительства СССР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52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1D4999"/>
                          </a:solidFill>
                          <a:latin typeface="RussianRail G Pro Cond" panose="02000503040000020004" pitchFamily="50" charset="-52"/>
                          <a:ea typeface="Verdana" panose="020B0604030504040204" pitchFamily="34" charset="0"/>
                        </a:rPr>
                        <a:t>4</a:t>
                      </a:r>
                      <a:endParaRPr lang="ru-RU" sz="1200" dirty="0">
                        <a:solidFill>
                          <a:srgbClr val="1D4999"/>
                        </a:solidFill>
                        <a:latin typeface="RussianRail G Pro Cond" panose="02000503040000020004" pitchFamily="50" charset="-52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</a:pP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Ввод в действие мостового перехода через р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. Лену </a:t>
                      </a: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 районе 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г. Усть-Кута.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 1 января 1975 года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Е.Ф. Кожевников,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Министр транспортного строительства СССР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52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1D4999"/>
                          </a:solidFill>
                          <a:latin typeface="RussianRail G Pro Cond" panose="02000503040000020004" pitchFamily="50" charset="-52"/>
                          <a:ea typeface="Verdana" panose="020B0604030504040204" pitchFamily="34" charset="0"/>
                        </a:rPr>
                        <a:t>5</a:t>
                      </a:r>
                      <a:endParaRPr lang="ru-RU" sz="1200" dirty="0">
                        <a:solidFill>
                          <a:srgbClr val="1D4999"/>
                        </a:solidFill>
                        <a:latin typeface="RussianRail G Pro Cond" panose="02000503040000020004" pitchFamily="50" charset="-52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</a:pP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Строительство железнодорожной линии БАМ - Тында, с вводом ее во временную эксплуатацию на всем 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протяжении. 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 1 сентября 1975 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Е.Ф. Кожевников,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Министр транспортного строительства СССР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52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1D4999"/>
                          </a:solidFill>
                          <a:latin typeface="RussianRail G Pro Cond" panose="02000503040000020004" pitchFamily="50" charset="-52"/>
                          <a:ea typeface="Verdana" panose="020B0604030504040204" pitchFamily="34" charset="0"/>
                        </a:rPr>
                        <a:t>6</a:t>
                      </a:r>
                      <a:endParaRPr lang="ru-RU" sz="1200" dirty="0">
                        <a:solidFill>
                          <a:srgbClr val="1D4999"/>
                        </a:solidFill>
                        <a:latin typeface="RussianRail G Pro Cond" panose="02000503040000020004" pitchFamily="50" charset="-52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Поставка 200 </a:t>
                      </a: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тыс. куб. метров 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щебня.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 1 декабря 1977 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П.С. 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Непорожний, Министр энергетики и электрификации СССР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52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1D4999"/>
                          </a:solidFill>
                          <a:latin typeface="RussianRail G Pro Cond" panose="02000503040000020004" pitchFamily="50" charset="-52"/>
                          <a:ea typeface="Verdana" panose="020B0604030504040204" pitchFamily="34" charset="0"/>
                        </a:rPr>
                        <a:t>7</a:t>
                      </a:r>
                      <a:endParaRPr lang="ru-RU" sz="1200" dirty="0">
                        <a:solidFill>
                          <a:srgbClr val="1D4999"/>
                        </a:solidFill>
                        <a:latin typeface="RussianRail G Pro Cond" panose="02000503040000020004" pitchFamily="50" charset="-52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Поставка </a:t>
                      </a: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270 тыс. куб. метров песка.</a:t>
                      </a:r>
                      <a:b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 1 декабря 1977 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П.С. Непорожний, Министр энергетики и электрификации СССР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5291"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rgbClr val="1D4999"/>
                        </a:solidFill>
                        <a:latin typeface="RussianRail G Pro Cond" panose="02000503040000020004" pitchFamily="50" charset="-52"/>
                        <a:ea typeface="Verdana" panose="020B0604030504040204" pitchFamily="34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1D4999"/>
                          </a:solidFill>
                          <a:latin typeface="RussianRail G Pro Cond" panose="02000503040000020004" pitchFamily="50" charset="-52"/>
                          <a:ea typeface="Verdana" panose="020B0604030504040204" pitchFamily="34" charset="0"/>
                        </a:rPr>
                        <a:t>8</a:t>
                      </a:r>
                      <a:endParaRPr lang="ru-RU" sz="1200" dirty="0">
                        <a:solidFill>
                          <a:srgbClr val="1D4999"/>
                        </a:solidFill>
                        <a:latin typeface="RussianRail G Pro Cond" panose="02000503040000020004" pitchFamily="50" charset="-52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spc="10" dirty="0" smtClean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Поставка 570 </a:t>
                      </a: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тыс. куб. метров песка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 1 </a:t>
                      </a: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января 1978 года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smtClean="0">
                          <a:solidFill>
                            <a:srgbClr val="1D4999"/>
                          </a:solidFill>
                          <a:effectLst/>
                          <a:latin typeface="RussianRail G Pro Cond" panose="02000503040000020004" pitchFamily="50" charset="-52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П.С. Непорожний, Министр энергетики и электрификации СССР</a:t>
                      </a:r>
                      <a:endParaRPr lang="ru-RU" sz="1200" dirty="0">
                        <a:solidFill>
                          <a:srgbClr val="1D4999"/>
                        </a:solidFill>
                        <a:effectLst/>
                        <a:latin typeface="RussianRail G Pro Cond" panose="02000503040000020004" pitchFamily="50" charset="-52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4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9677121"/>
                  </a:ext>
                </a:extLst>
              </a:tr>
            </a:tbl>
          </a:graphicData>
        </a:graphic>
      </p:graphicFrame>
      <p:sp>
        <p:nvSpPr>
          <p:cNvPr id="64" name="Полилиния 63"/>
          <p:cNvSpPr/>
          <p:nvPr/>
        </p:nvSpPr>
        <p:spPr>
          <a:xfrm>
            <a:off x="1042298" y="5780458"/>
            <a:ext cx="10185712" cy="470410"/>
          </a:xfrm>
          <a:custGeom>
            <a:avLst/>
            <a:gdLst>
              <a:gd name="connsiteX0" fmla="*/ 0 w 10010274"/>
              <a:gd name="connsiteY0" fmla="*/ 421105 h 433137"/>
              <a:gd name="connsiteX1" fmla="*/ 2671011 w 10010274"/>
              <a:gd name="connsiteY1" fmla="*/ 144379 h 433137"/>
              <a:gd name="connsiteX2" fmla="*/ 4848727 w 10010274"/>
              <a:gd name="connsiteY2" fmla="*/ 324852 h 433137"/>
              <a:gd name="connsiteX3" fmla="*/ 8193506 w 10010274"/>
              <a:gd name="connsiteY3" fmla="*/ 0 h 433137"/>
              <a:gd name="connsiteX4" fmla="*/ 10010274 w 10010274"/>
              <a:gd name="connsiteY4" fmla="*/ 433137 h 433137"/>
              <a:gd name="connsiteX5" fmla="*/ 0 w 10010274"/>
              <a:gd name="connsiteY5" fmla="*/ 421105 h 433137"/>
              <a:gd name="connsiteX0" fmla="*/ 283205 w 10293479"/>
              <a:gd name="connsiteY0" fmla="*/ 421105 h 433137"/>
              <a:gd name="connsiteX1" fmla="*/ 2954216 w 10293479"/>
              <a:gd name="connsiteY1" fmla="*/ 144379 h 433137"/>
              <a:gd name="connsiteX2" fmla="*/ 5131932 w 10293479"/>
              <a:gd name="connsiteY2" fmla="*/ 324852 h 433137"/>
              <a:gd name="connsiteX3" fmla="*/ 8476711 w 10293479"/>
              <a:gd name="connsiteY3" fmla="*/ 0 h 433137"/>
              <a:gd name="connsiteX4" fmla="*/ 10293479 w 10293479"/>
              <a:gd name="connsiteY4" fmla="*/ 433137 h 433137"/>
              <a:gd name="connsiteX5" fmla="*/ 283205 w 10293479"/>
              <a:gd name="connsiteY5" fmla="*/ 421105 h 433137"/>
              <a:gd name="connsiteX0" fmla="*/ 283205 w 10293479"/>
              <a:gd name="connsiteY0" fmla="*/ 421105 h 433137"/>
              <a:gd name="connsiteX1" fmla="*/ 2954216 w 10293479"/>
              <a:gd name="connsiteY1" fmla="*/ 144379 h 433137"/>
              <a:gd name="connsiteX2" fmla="*/ 5131932 w 10293479"/>
              <a:gd name="connsiteY2" fmla="*/ 324852 h 433137"/>
              <a:gd name="connsiteX3" fmla="*/ 8476711 w 10293479"/>
              <a:gd name="connsiteY3" fmla="*/ 0 h 433137"/>
              <a:gd name="connsiteX4" fmla="*/ 10293479 w 10293479"/>
              <a:gd name="connsiteY4" fmla="*/ 433137 h 433137"/>
              <a:gd name="connsiteX5" fmla="*/ 283205 w 10293479"/>
              <a:gd name="connsiteY5" fmla="*/ 421105 h 433137"/>
              <a:gd name="connsiteX0" fmla="*/ 283205 w 10293479"/>
              <a:gd name="connsiteY0" fmla="*/ 421105 h 433137"/>
              <a:gd name="connsiteX1" fmla="*/ 2954216 w 10293479"/>
              <a:gd name="connsiteY1" fmla="*/ 144379 h 433137"/>
              <a:gd name="connsiteX2" fmla="*/ 5131932 w 10293479"/>
              <a:gd name="connsiteY2" fmla="*/ 324852 h 433137"/>
              <a:gd name="connsiteX3" fmla="*/ 8476711 w 10293479"/>
              <a:gd name="connsiteY3" fmla="*/ 0 h 433137"/>
              <a:gd name="connsiteX4" fmla="*/ 10293479 w 10293479"/>
              <a:gd name="connsiteY4" fmla="*/ 433137 h 433137"/>
              <a:gd name="connsiteX5" fmla="*/ 283205 w 10293479"/>
              <a:gd name="connsiteY5" fmla="*/ 421105 h 433137"/>
              <a:gd name="connsiteX0" fmla="*/ 283205 w 10293479"/>
              <a:gd name="connsiteY0" fmla="*/ 488859 h 500891"/>
              <a:gd name="connsiteX1" fmla="*/ 2954216 w 10293479"/>
              <a:gd name="connsiteY1" fmla="*/ 212133 h 500891"/>
              <a:gd name="connsiteX2" fmla="*/ 5131932 w 10293479"/>
              <a:gd name="connsiteY2" fmla="*/ 392606 h 500891"/>
              <a:gd name="connsiteX3" fmla="*/ 8476711 w 10293479"/>
              <a:gd name="connsiteY3" fmla="*/ 67754 h 500891"/>
              <a:gd name="connsiteX4" fmla="*/ 10293479 w 10293479"/>
              <a:gd name="connsiteY4" fmla="*/ 500891 h 500891"/>
              <a:gd name="connsiteX5" fmla="*/ 283205 w 10293479"/>
              <a:gd name="connsiteY5" fmla="*/ 488859 h 500891"/>
              <a:gd name="connsiteX0" fmla="*/ 283205 w 10293479"/>
              <a:gd name="connsiteY0" fmla="*/ 421106 h 433138"/>
              <a:gd name="connsiteX1" fmla="*/ 2954216 w 10293479"/>
              <a:gd name="connsiteY1" fmla="*/ 144380 h 433138"/>
              <a:gd name="connsiteX2" fmla="*/ 5131932 w 10293479"/>
              <a:gd name="connsiteY2" fmla="*/ 324853 h 433138"/>
              <a:gd name="connsiteX3" fmla="*/ 8476711 w 10293479"/>
              <a:gd name="connsiteY3" fmla="*/ 1 h 433138"/>
              <a:gd name="connsiteX4" fmla="*/ 10293479 w 10293479"/>
              <a:gd name="connsiteY4" fmla="*/ 433138 h 433138"/>
              <a:gd name="connsiteX5" fmla="*/ 283205 w 10293479"/>
              <a:gd name="connsiteY5" fmla="*/ 421106 h 433138"/>
              <a:gd name="connsiteX0" fmla="*/ 283205 w 10293479"/>
              <a:gd name="connsiteY0" fmla="*/ 421106 h 433138"/>
              <a:gd name="connsiteX1" fmla="*/ 2954216 w 10293479"/>
              <a:gd name="connsiteY1" fmla="*/ 144380 h 433138"/>
              <a:gd name="connsiteX2" fmla="*/ 5131932 w 10293479"/>
              <a:gd name="connsiteY2" fmla="*/ 324853 h 433138"/>
              <a:gd name="connsiteX3" fmla="*/ 8476711 w 10293479"/>
              <a:gd name="connsiteY3" fmla="*/ 1 h 433138"/>
              <a:gd name="connsiteX4" fmla="*/ 10293479 w 10293479"/>
              <a:gd name="connsiteY4" fmla="*/ 433138 h 433138"/>
              <a:gd name="connsiteX5" fmla="*/ 283205 w 10293479"/>
              <a:gd name="connsiteY5" fmla="*/ 421106 h 433138"/>
              <a:gd name="connsiteX0" fmla="*/ 0 w 10010274"/>
              <a:gd name="connsiteY0" fmla="*/ 421106 h 433138"/>
              <a:gd name="connsiteX1" fmla="*/ 2671011 w 10010274"/>
              <a:gd name="connsiteY1" fmla="*/ 144380 h 433138"/>
              <a:gd name="connsiteX2" fmla="*/ 4848727 w 10010274"/>
              <a:gd name="connsiteY2" fmla="*/ 324853 h 433138"/>
              <a:gd name="connsiteX3" fmla="*/ 8193506 w 10010274"/>
              <a:gd name="connsiteY3" fmla="*/ 1 h 433138"/>
              <a:gd name="connsiteX4" fmla="*/ 10010274 w 10010274"/>
              <a:gd name="connsiteY4" fmla="*/ 433138 h 433138"/>
              <a:gd name="connsiteX5" fmla="*/ 0 w 10010274"/>
              <a:gd name="connsiteY5" fmla="*/ 421106 h 433138"/>
              <a:gd name="connsiteX0" fmla="*/ 0 w 10010274"/>
              <a:gd name="connsiteY0" fmla="*/ 421106 h 433138"/>
              <a:gd name="connsiteX1" fmla="*/ 2671011 w 10010274"/>
              <a:gd name="connsiteY1" fmla="*/ 144380 h 433138"/>
              <a:gd name="connsiteX2" fmla="*/ 4848727 w 10010274"/>
              <a:gd name="connsiteY2" fmla="*/ 324853 h 433138"/>
              <a:gd name="connsiteX3" fmla="*/ 8193506 w 10010274"/>
              <a:gd name="connsiteY3" fmla="*/ 1 h 433138"/>
              <a:gd name="connsiteX4" fmla="*/ 10010274 w 10010274"/>
              <a:gd name="connsiteY4" fmla="*/ 433138 h 433138"/>
              <a:gd name="connsiteX5" fmla="*/ 0 w 10010274"/>
              <a:gd name="connsiteY5" fmla="*/ 421106 h 433138"/>
              <a:gd name="connsiteX0" fmla="*/ 0 w 10010274"/>
              <a:gd name="connsiteY0" fmla="*/ 421106 h 433138"/>
              <a:gd name="connsiteX1" fmla="*/ 2671011 w 10010274"/>
              <a:gd name="connsiteY1" fmla="*/ 144380 h 433138"/>
              <a:gd name="connsiteX2" fmla="*/ 4848727 w 10010274"/>
              <a:gd name="connsiteY2" fmla="*/ 324853 h 433138"/>
              <a:gd name="connsiteX3" fmla="*/ 8193506 w 10010274"/>
              <a:gd name="connsiteY3" fmla="*/ 1 h 433138"/>
              <a:gd name="connsiteX4" fmla="*/ 10010274 w 10010274"/>
              <a:gd name="connsiteY4" fmla="*/ 433138 h 433138"/>
              <a:gd name="connsiteX5" fmla="*/ 0 w 10010274"/>
              <a:gd name="connsiteY5" fmla="*/ 421106 h 433138"/>
              <a:gd name="connsiteX0" fmla="*/ 0 w 10010274"/>
              <a:gd name="connsiteY0" fmla="*/ 438114 h 438114"/>
              <a:gd name="connsiteX1" fmla="*/ 2671011 w 10010274"/>
              <a:gd name="connsiteY1" fmla="*/ 144380 h 438114"/>
              <a:gd name="connsiteX2" fmla="*/ 4848727 w 10010274"/>
              <a:gd name="connsiteY2" fmla="*/ 324853 h 438114"/>
              <a:gd name="connsiteX3" fmla="*/ 8193506 w 10010274"/>
              <a:gd name="connsiteY3" fmla="*/ 1 h 438114"/>
              <a:gd name="connsiteX4" fmla="*/ 10010274 w 10010274"/>
              <a:gd name="connsiteY4" fmla="*/ 433138 h 438114"/>
              <a:gd name="connsiteX5" fmla="*/ 0 w 10010274"/>
              <a:gd name="connsiteY5" fmla="*/ 438114 h 438114"/>
              <a:gd name="connsiteX0" fmla="*/ 0 w 10010274"/>
              <a:gd name="connsiteY0" fmla="*/ 438114 h 438114"/>
              <a:gd name="connsiteX1" fmla="*/ 2671011 w 10010274"/>
              <a:gd name="connsiteY1" fmla="*/ 144380 h 438114"/>
              <a:gd name="connsiteX2" fmla="*/ 4848727 w 10010274"/>
              <a:gd name="connsiteY2" fmla="*/ 324853 h 438114"/>
              <a:gd name="connsiteX3" fmla="*/ 8193506 w 10010274"/>
              <a:gd name="connsiteY3" fmla="*/ 1 h 438114"/>
              <a:gd name="connsiteX4" fmla="*/ 10010274 w 10010274"/>
              <a:gd name="connsiteY4" fmla="*/ 433138 h 438114"/>
              <a:gd name="connsiteX5" fmla="*/ 0 w 10010274"/>
              <a:gd name="connsiteY5" fmla="*/ 438114 h 438114"/>
              <a:gd name="connsiteX0" fmla="*/ 0 w 10010274"/>
              <a:gd name="connsiteY0" fmla="*/ 438114 h 438114"/>
              <a:gd name="connsiteX1" fmla="*/ 2671011 w 10010274"/>
              <a:gd name="connsiteY1" fmla="*/ 144380 h 438114"/>
              <a:gd name="connsiteX2" fmla="*/ 4848727 w 10010274"/>
              <a:gd name="connsiteY2" fmla="*/ 324853 h 438114"/>
              <a:gd name="connsiteX3" fmla="*/ 8193506 w 10010274"/>
              <a:gd name="connsiteY3" fmla="*/ 1 h 438114"/>
              <a:gd name="connsiteX4" fmla="*/ 10010274 w 10010274"/>
              <a:gd name="connsiteY4" fmla="*/ 433138 h 438114"/>
              <a:gd name="connsiteX5" fmla="*/ 0 w 10010274"/>
              <a:gd name="connsiteY5" fmla="*/ 438114 h 438114"/>
              <a:gd name="connsiteX0" fmla="*/ 0 w 10132549"/>
              <a:gd name="connsiteY0" fmla="*/ 438114 h 438114"/>
              <a:gd name="connsiteX1" fmla="*/ 2671011 w 10132549"/>
              <a:gd name="connsiteY1" fmla="*/ 144380 h 438114"/>
              <a:gd name="connsiteX2" fmla="*/ 4848727 w 10132549"/>
              <a:gd name="connsiteY2" fmla="*/ 324853 h 438114"/>
              <a:gd name="connsiteX3" fmla="*/ 8193506 w 10132549"/>
              <a:gd name="connsiteY3" fmla="*/ 1 h 438114"/>
              <a:gd name="connsiteX4" fmla="*/ 10132549 w 10132549"/>
              <a:gd name="connsiteY4" fmla="*/ 433138 h 438114"/>
              <a:gd name="connsiteX5" fmla="*/ 0 w 10132549"/>
              <a:gd name="connsiteY5" fmla="*/ 438114 h 438114"/>
              <a:gd name="connsiteX0" fmla="*/ 0 w 10132549"/>
              <a:gd name="connsiteY0" fmla="*/ 419166 h 419166"/>
              <a:gd name="connsiteX1" fmla="*/ 2671011 w 10132549"/>
              <a:gd name="connsiteY1" fmla="*/ 125432 h 419166"/>
              <a:gd name="connsiteX2" fmla="*/ 4848727 w 10132549"/>
              <a:gd name="connsiteY2" fmla="*/ 305905 h 419166"/>
              <a:gd name="connsiteX3" fmla="*/ 8193506 w 10132549"/>
              <a:gd name="connsiteY3" fmla="*/ 1 h 419166"/>
              <a:gd name="connsiteX4" fmla="*/ 10132549 w 10132549"/>
              <a:gd name="connsiteY4" fmla="*/ 414190 h 419166"/>
              <a:gd name="connsiteX5" fmla="*/ 0 w 10132549"/>
              <a:gd name="connsiteY5" fmla="*/ 419166 h 419166"/>
              <a:gd name="connsiteX0" fmla="*/ 0 w 10185712"/>
              <a:gd name="connsiteY0" fmla="*/ 419166 h 419166"/>
              <a:gd name="connsiteX1" fmla="*/ 2724174 w 10185712"/>
              <a:gd name="connsiteY1" fmla="*/ 125432 h 419166"/>
              <a:gd name="connsiteX2" fmla="*/ 4901890 w 10185712"/>
              <a:gd name="connsiteY2" fmla="*/ 305905 h 419166"/>
              <a:gd name="connsiteX3" fmla="*/ 8246669 w 10185712"/>
              <a:gd name="connsiteY3" fmla="*/ 1 h 419166"/>
              <a:gd name="connsiteX4" fmla="*/ 10185712 w 10185712"/>
              <a:gd name="connsiteY4" fmla="*/ 414190 h 419166"/>
              <a:gd name="connsiteX5" fmla="*/ 0 w 10185712"/>
              <a:gd name="connsiteY5" fmla="*/ 419166 h 41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5712" h="419166">
                <a:moveTo>
                  <a:pt x="0" y="419166"/>
                </a:moveTo>
                <a:cubicBezTo>
                  <a:pt x="482505" y="252951"/>
                  <a:pt x="1907192" y="144309"/>
                  <a:pt x="2724174" y="125432"/>
                </a:cubicBezTo>
                <a:cubicBezTo>
                  <a:pt x="3541156" y="106555"/>
                  <a:pt x="3981474" y="326810"/>
                  <a:pt x="4901890" y="305905"/>
                </a:cubicBezTo>
                <a:cubicBezTo>
                  <a:pt x="5822306" y="285000"/>
                  <a:pt x="7126497" y="343"/>
                  <a:pt x="8246669" y="1"/>
                </a:cubicBezTo>
                <a:cubicBezTo>
                  <a:pt x="8878384" y="-192"/>
                  <a:pt x="9754295" y="227290"/>
                  <a:pt x="10185712" y="414190"/>
                </a:cubicBezTo>
                <a:lnTo>
                  <a:pt x="0" y="419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9" action="ppaction://hlinksldjump"/>
          </p:cNvPr>
          <p:cNvSpPr/>
          <p:nvPr/>
        </p:nvSpPr>
        <p:spPr>
          <a:xfrm>
            <a:off x="7166203" y="6223965"/>
            <a:ext cx="4065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При </a:t>
            </a:r>
            <a:r>
              <a:rPr lang="ru-RU" sz="12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подготовке плана-графика учтите все </a:t>
            </a:r>
            <a:r>
              <a:rPr lang="ru-RU" sz="1200" u="sng" dirty="0">
                <a:solidFill>
                  <a:srgbClr val="DC3729"/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этапы реализации проекта</a:t>
            </a:r>
            <a:r>
              <a:rPr lang="ru-RU" sz="12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" name="Крест 64"/>
          <p:cNvSpPr/>
          <p:nvPr/>
        </p:nvSpPr>
        <p:spPr>
          <a:xfrm rot="2536841">
            <a:off x="11210788" y="596503"/>
            <a:ext cx="316426" cy="316426"/>
          </a:xfrm>
          <a:prstGeom prst="plus">
            <a:avLst>
              <a:gd name="adj" fmla="val 39894"/>
            </a:avLst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62" grpId="1" animBg="1"/>
      <p:bldP spid="64" grpId="0" animBg="1"/>
      <p:bldP spid="64" grpId="1" animBg="1"/>
      <p:bldP spid="8" grpId="0"/>
      <p:bldP spid="8" grpId="1"/>
      <p:bldP spid="65" grpId="0" animBg="1"/>
      <p:bldP spid="6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Группа 94"/>
          <p:cNvGrpSpPr/>
          <p:nvPr/>
        </p:nvGrpSpPr>
        <p:grpSpPr>
          <a:xfrm rot="821489">
            <a:off x="10065737" y="-612792"/>
            <a:ext cx="4475028" cy="4380265"/>
            <a:chOff x="10226747" y="0"/>
            <a:chExt cx="7006368" cy="6858000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5115" y="0"/>
              <a:ext cx="6858000" cy="6858000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73167">
              <a:off x="10429839" y="951334"/>
              <a:ext cx="4080439" cy="4080439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747" y="4354689"/>
              <a:ext cx="1495778" cy="1495778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5722" y="2389009"/>
              <a:ext cx="832556" cy="832556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6557704" y="2951770"/>
            <a:ext cx="1558145" cy="2246011"/>
            <a:chOff x="1045266" y="5033846"/>
            <a:chExt cx="1558145" cy="2246011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1158796" y="5435359"/>
              <a:ext cx="0" cy="1844498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Группа 61"/>
            <p:cNvGrpSpPr/>
            <p:nvPr/>
          </p:nvGrpSpPr>
          <p:grpSpPr>
            <a:xfrm>
              <a:off x="1045266" y="5033846"/>
              <a:ext cx="1558145" cy="664779"/>
              <a:chOff x="3263269" y="3139774"/>
              <a:chExt cx="1558145" cy="664779"/>
            </a:xfrm>
          </p:grpSpPr>
          <p:sp>
            <p:nvSpPr>
              <p:cNvPr id="63" name="Шеврон 62"/>
              <p:cNvSpPr/>
              <p:nvPr/>
            </p:nvSpPr>
            <p:spPr>
              <a:xfrm rot="10800000">
                <a:off x="4525271" y="3139774"/>
                <a:ext cx="296143" cy="664778"/>
              </a:xfrm>
              <a:prstGeom prst="chevron">
                <a:avLst/>
              </a:prstGeom>
              <a:solidFill>
                <a:srgbClr val="1D4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263269" y="3139774"/>
                <a:ext cx="1410075" cy="664779"/>
              </a:xfrm>
              <a:prstGeom prst="rect">
                <a:avLst/>
              </a:prstGeom>
              <a:solidFill>
                <a:srgbClr val="1D4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200" dirty="0" smtClean="0">
                    <a:latin typeface="RussianRail G Pro Cond" panose="02000503040000020004" pitchFamily="50" charset="-52"/>
                    <a:ea typeface="Verdana" panose="020B0604030504040204" pitchFamily="34" charset="0"/>
                  </a:rPr>
                  <a:t>Эксплуатация объекта</a:t>
                </a:r>
                <a:endParaRPr lang="ru-RU" sz="1200" dirty="0">
                  <a:latin typeface="RussianRail G Pro Cond" panose="02000503040000020004" pitchFamily="50" charset="-52"/>
                  <a:ea typeface="Verdana" panose="020B0604030504040204" pitchFamily="34" charset="0"/>
                </a:endParaRPr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5296704" y="3938246"/>
            <a:ext cx="1558145" cy="1490975"/>
            <a:chOff x="1045266" y="5033846"/>
            <a:chExt cx="1558145" cy="1490975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1158796" y="5435359"/>
              <a:ext cx="0" cy="1089462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Группа 56"/>
            <p:cNvGrpSpPr/>
            <p:nvPr/>
          </p:nvGrpSpPr>
          <p:grpSpPr>
            <a:xfrm>
              <a:off x="1045266" y="5033846"/>
              <a:ext cx="1558145" cy="664779"/>
              <a:chOff x="3263269" y="3139774"/>
              <a:chExt cx="1558145" cy="664779"/>
            </a:xfrm>
          </p:grpSpPr>
          <p:sp>
            <p:nvSpPr>
              <p:cNvPr id="58" name="Шеврон 57"/>
              <p:cNvSpPr/>
              <p:nvPr/>
            </p:nvSpPr>
            <p:spPr>
              <a:xfrm rot="10800000">
                <a:off x="4525271" y="3139774"/>
                <a:ext cx="296143" cy="664778"/>
              </a:xfrm>
              <a:prstGeom prst="chevron">
                <a:avLst/>
              </a:prstGeom>
              <a:solidFill>
                <a:srgbClr val="1D4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3263269" y="3139774"/>
                <a:ext cx="1410075" cy="664779"/>
              </a:xfrm>
              <a:prstGeom prst="rect">
                <a:avLst/>
              </a:prstGeom>
              <a:solidFill>
                <a:srgbClr val="1D4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200" dirty="0" smtClean="0">
                    <a:latin typeface="RussianRail G Pro Cond" panose="02000503040000020004" pitchFamily="50" charset="-52"/>
                    <a:ea typeface="Verdana" panose="020B0604030504040204" pitchFamily="34" charset="0"/>
                  </a:rPr>
                  <a:t>Работы </a:t>
                </a:r>
              </a:p>
              <a:p>
                <a:r>
                  <a:rPr lang="ru-RU" sz="1200" dirty="0" smtClean="0">
                    <a:latin typeface="RussianRail G Pro Cond" panose="02000503040000020004" pitchFamily="50" charset="-52"/>
                    <a:ea typeface="Verdana" panose="020B0604030504040204" pitchFamily="34" charset="0"/>
                  </a:rPr>
                  <a:t>по </a:t>
                </a:r>
                <a:r>
                  <a:rPr lang="ru-RU" sz="1200" dirty="0">
                    <a:latin typeface="RussianRail G Pro Cond" panose="02000503040000020004" pitchFamily="50" charset="-52"/>
                    <a:ea typeface="Verdana" panose="020B0604030504040204" pitchFamily="34" charset="0"/>
                  </a:rPr>
                  <a:t>реализации</a:t>
                </a: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3853253" y="3145533"/>
            <a:ext cx="1530748" cy="2597347"/>
            <a:chOff x="1072663" y="5033846"/>
            <a:chExt cx="1530748" cy="2597347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1194892" y="5435360"/>
              <a:ext cx="0" cy="2195833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Группа 51"/>
            <p:cNvGrpSpPr/>
            <p:nvPr/>
          </p:nvGrpSpPr>
          <p:grpSpPr>
            <a:xfrm>
              <a:off x="1072663" y="5033846"/>
              <a:ext cx="1530748" cy="664779"/>
              <a:chOff x="3290666" y="3139774"/>
              <a:chExt cx="1530748" cy="664779"/>
            </a:xfrm>
          </p:grpSpPr>
          <p:sp>
            <p:nvSpPr>
              <p:cNvPr id="53" name="Шеврон 52"/>
              <p:cNvSpPr/>
              <p:nvPr/>
            </p:nvSpPr>
            <p:spPr>
              <a:xfrm rot="10800000">
                <a:off x="4525271" y="3139774"/>
                <a:ext cx="296143" cy="664778"/>
              </a:xfrm>
              <a:prstGeom prst="chevron">
                <a:avLst/>
              </a:prstGeom>
              <a:solidFill>
                <a:srgbClr val="1D4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3290666" y="3139774"/>
                <a:ext cx="1382678" cy="664779"/>
              </a:xfrm>
              <a:prstGeom prst="rect">
                <a:avLst/>
              </a:prstGeom>
              <a:solidFill>
                <a:srgbClr val="1D4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200" dirty="0" smtClean="0">
                    <a:latin typeface="RussianRail G Pro Cond" panose="02000503040000020004" pitchFamily="50" charset="-52"/>
                    <a:ea typeface="Verdana" panose="020B0604030504040204" pitchFamily="34" charset="0"/>
                  </a:rPr>
                  <a:t>Подготовка </a:t>
                </a:r>
                <a:r>
                  <a:rPr lang="ru-RU" sz="1200" dirty="0">
                    <a:latin typeface="RussianRail G Pro Cond" panose="02000503040000020004" pitchFamily="50" charset="-52"/>
                    <a:ea typeface="Verdana" panose="020B0604030504040204" pitchFamily="34" charset="0"/>
                  </a:rPr>
                  <a:t>проектной документации</a:t>
                </a:r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2892114" y="4670188"/>
            <a:ext cx="2103026" cy="1329708"/>
            <a:chOff x="500385" y="5033846"/>
            <a:chExt cx="2103026" cy="1329708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592324" y="5435359"/>
              <a:ext cx="0" cy="92819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Группа 46"/>
            <p:cNvGrpSpPr/>
            <p:nvPr/>
          </p:nvGrpSpPr>
          <p:grpSpPr>
            <a:xfrm>
              <a:off x="500385" y="5033846"/>
              <a:ext cx="2103026" cy="664779"/>
              <a:chOff x="2718388" y="3139774"/>
              <a:chExt cx="2103026" cy="664779"/>
            </a:xfrm>
          </p:grpSpPr>
          <p:sp>
            <p:nvSpPr>
              <p:cNvPr id="48" name="Шеврон 47"/>
              <p:cNvSpPr/>
              <p:nvPr/>
            </p:nvSpPr>
            <p:spPr>
              <a:xfrm rot="10800000">
                <a:off x="4525271" y="3139774"/>
                <a:ext cx="296143" cy="664778"/>
              </a:xfrm>
              <a:prstGeom prst="chevron">
                <a:avLst/>
              </a:prstGeom>
              <a:solidFill>
                <a:srgbClr val="1D4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718388" y="3139774"/>
                <a:ext cx="1954956" cy="664779"/>
              </a:xfrm>
              <a:prstGeom prst="rect">
                <a:avLst/>
              </a:prstGeom>
              <a:solidFill>
                <a:srgbClr val="1D4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200" dirty="0" smtClean="0">
                    <a:latin typeface="RussianRail G Pro Cond" panose="02000503040000020004" pitchFamily="50" charset="-52"/>
                    <a:ea typeface="Verdana" panose="020B0604030504040204" pitchFamily="34" charset="0"/>
                  </a:rPr>
                  <a:t>Технико-экономическое </a:t>
                </a:r>
                <a:r>
                  <a:rPr lang="ru-RU" sz="1200" dirty="0">
                    <a:latin typeface="RussianRail G Pro Cond" panose="02000503040000020004" pitchFamily="50" charset="-52"/>
                    <a:ea typeface="Verdana" panose="020B0604030504040204" pitchFamily="34" charset="0"/>
                  </a:rPr>
                  <a:t>обоснование проекта</a:t>
                </a:r>
              </a:p>
            </p:txBody>
          </p:sp>
        </p:grpSp>
      </p:grpSp>
      <p:grpSp>
        <p:nvGrpSpPr>
          <p:cNvPr id="40" name="Группа 39"/>
          <p:cNvGrpSpPr/>
          <p:nvPr/>
        </p:nvGrpSpPr>
        <p:grpSpPr>
          <a:xfrm>
            <a:off x="1501747" y="3852485"/>
            <a:ext cx="1581444" cy="2598408"/>
            <a:chOff x="501362" y="5033846"/>
            <a:chExt cx="1581444" cy="2598408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592324" y="5435359"/>
              <a:ext cx="0" cy="219689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Группа 41"/>
            <p:cNvGrpSpPr/>
            <p:nvPr/>
          </p:nvGrpSpPr>
          <p:grpSpPr>
            <a:xfrm>
              <a:off x="501362" y="5033846"/>
              <a:ext cx="1581444" cy="664779"/>
              <a:chOff x="2719365" y="3139774"/>
              <a:chExt cx="1581444" cy="664779"/>
            </a:xfrm>
          </p:grpSpPr>
          <p:sp>
            <p:nvSpPr>
              <p:cNvPr id="43" name="Шеврон 42"/>
              <p:cNvSpPr/>
              <p:nvPr/>
            </p:nvSpPr>
            <p:spPr>
              <a:xfrm rot="10800000">
                <a:off x="4004666" y="3139774"/>
                <a:ext cx="296143" cy="664778"/>
              </a:xfrm>
              <a:prstGeom prst="chevron">
                <a:avLst/>
              </a:prstGeom>
              <a:solidFill>
                <a:srgbClr val="1D4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2719365" y="3139774"/>
                <a:ext cx="1433374" cy="664779"/>
              </a:xfrm>
              <a:prstGeom prst="rect">
                <a:avLst/>
              </a:prstGeom>
              <a:solidFill>
                <a:srgbClr val="1D4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200" dirty="0" smtClean="0">
                    <a:latin typeface="RussianRail G Pro Cond" panose="02000503040000020004" pitchFamily="50" charset="-52"/>
                    <a:ea typeface="Verdana" panose="020B0604030504040204" pitchFamily="34" charset="0"/>
                  </a:rPr>
                  <a:t>Исследование</a:t>
                </a:r>
                <a:r>
                  <a:rPr lang="ru-RU" sz="1200" dirty="0">
                    <a:latin typeface="RussianRail G Pro Cond" panose="02000503040000020004" pitchFamily="50" charset="-52"/>
                    <a:ea typeface="Verdana" panose="020B0604030504040204" pitchFamily="34" charset="0"/>
                  </a:rPr>
                  <a:t/>
                </a:r>
                <a:br>
                  <a:rPr lang="ru-RU" sz="1200" dirty="0">
                    <a:latin typeface="RussianRail G Pro Cond" panose="02000503040000020004" pitchFamily="50" charset="-52"/>
                    <a:ea typeface="Verdana" panose="020B0604030504040204" pitchFamily="34" charset="0"/>
                  </a:rPr>
                </a:br>
                <a:r>
                  <a:rPr lang="ru-RU" sz="1200" dirty="0">
                    <a:latin typeface="RussianRail G Pro Cond" panose="02000503040000020004" pitchFamily="50" charset="-52"/>
                    <a:ea typeface="Verdana" panose="020B0604030504040204" pitchFamily="34" charset="0"/>
                  </a:rPr>
                  <a:t>технических возможностей</a:t>
                </a:r>
              </a:p>
            </p:txBody>
          </p:sp>
        </p:grpSp>
      </p:grpSp>
      <p:grpSp>
        <p:nvGrpSpPr>
          <p:cNvPr id="39" name="Группа 38"/>
          <p:cNvGrpSpPr/>
          <p:nvPr/>
        </p:nvGrpSpPr>
        <p:grpSpPr>
          <a:xfrm>
            <a:off x="492695" y="5102451"/>
            <a:ext cx="2001985" cy="1615844"/>
            <a:chOff x="492695" y="5198707"/>
            <a:chExt cx="2001985" cy="1615844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H="1" flipV="1">
              <a:off x="592324" y="5435359"/>
              <a:ext cx="0" cy="1379192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па 37"/>
            <p:cNvGrpSpPr/>
            <p:nvPr/>
          </p:nvGrpSpPr>
          <p:grpSpPr>
            <a:xfrm>
              <a:off x="492695" y="5198707"/>
              <a:ext cx="2001985" cy="666000"/>
              <a:chOff x="2710698" y="3304635"/>
              <a:chExt cx="2001985" cy="666000"/>
            </a:xfrm>
          </p:grpSpPr>
          <p:sp>
            <p:nvSpPr>
              <p:cNvPr id="36" name="Шеврон 35"/>
              <p:cNvSpPr/>
              <p:nvPr/>
            </p:nvSpPr>
            <p:spPr>
              <a:xfrm rot="10800000">
                <a:off x="4416540" y="3304635"/>
                <a:ext cx="296143" cy="666000"/>
              </a:xfrm>
              <a:prstGeom prst="chevron">
                <a:avLst/>
              </a:prstGeom>
              <a:solidFill>
                <a:srgbClr val="1D4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2710698" y="3304635"/>
                <a:ext cx="1853914" cy="666000"/>
              </a:xfrm>
              <a:prstGeom prst="rect">
                <a:avLst/>
              </a:prstGeom>
              <a:solidFill>
                <a:srgbClr val="1D4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200" dirty="0" smtClean="0">
                    <a:latin typeface="RussianRail G Pro Cond" panose="02000503040000020004" pitchFamily="50" charset="-52"/>
                    <a:ea typeface="Verdana" panose="020B0604030504040204" pitchFamily="34" charset="0"/>
                  </a:rPr>
                  <a:t>Формирование </a:t>
                </a:r>
                <a:endParaRPr lang="ru-RU" sz="1200" dirty="0">
                  <a:latin typeface="RussianRail G Pro Cond" panose="02000503040000020004" pitchFamily="50" charset="-52"/>
                  <a:ea typeface="Verdana" panose="020B0604030504040204" pitchFamily="34" charset="0"/>
                </a:endParaRPr>
              </a:p>
              <a:p>
                <a:r>
                  <a:rPr lang="ru-RU" sz="1200" dirty="0">
                    <a:latin typeface="RussianRail G Pro Cond" panose="02000503040000020004" pitchFamily="50" charset="-52"/>
                    <a:ea typeface="Verdana" panose="020B0604030504040204" pitchFamily="34" charset="0"/>
                  </a:rPr>
                  <a:t>проектного </a:t>
                </a:r>
                <a:r>
                  <a:rPr lang="ru-RU" sz="1200" dirty="0" smtClean="0">
                    <a:latin typeface="RussianRail G Pro Cond" panose="02000503040000020004" pitchFamily="50" charset="-52"/>
                    <a:ea typeface="Verdana" panose="020B0604030504040204" pitchFamily="34" charset="0"/>
                  </a:rPr>
                  <a:t>замысла</a:t>
                </a:r>
                <a:endParaRPr lang="ru-RU" sz="1200" dirty="0">
                  <a:latin typeface="RussianRail G Pro Cond" panose="02000503040000020004" pitchFamily="50" charset="-52"/>
                  <a:ea typeface="Verdana" panose="020B060403050404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Основные </a:t>
            </a:r>
            <a:r>
              <a:rPr lang="ru-RU" dirty="0" smtClean="0"/>
              <a:t>этапы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4" name="Овал 3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5" name="Шеврон 4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3752" y="1069956"/>
            <a:ext cx="82896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Определите ключевые этапы реализации проекта и промежуточные результаты. </a:t>
            </a:r>
          </a:p>
          <a:p>
            <a:endParaRPr lang="en-US" sz="1400" dirty="0"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Внесите </a:t>
            </a:r>
            <a:r>
              <a: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все значимые моменты проекта, связанные с достижением промежуточных результатов. </a:t>
            </a:r>
            <a:endParaRPr lang="en-US" sz="1400" dirty="0" smtClean="0"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После заполнения паспорта вам будет предоставлен доступ к дистанционному курсу «Внедрение проектного подхода», по </a:t>
            </a:r>
            <a:r>
              <a:rPr lang="ru-RU" sz="14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завершении </a:t>
            </a:r>
            <a:r>
              <a: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которого рекомендуем вернуться к этому пункту и дополнить его</a:t>
            </a:r>
            <a:r>
              <a:rPr lang="ru-RU" sz="14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01601" y="1021828"/>
            <a:ext cx="282151" cy="287987"/>
            <a:chOff x="1589243" y="1417223"/>
            <a:chExt cx="282151" cy="287987"/>
          </a:xfrm>
        </p:grpSpPr>
        <p:sp>
          <p:nvSpPr>
            <p:cNvPr id="12" name="Овал 11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1</a:t>
              </a:r>
              <a:endParaRPr lang="ru-RU" sz="105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01601" y="1521875"/>
            <a:ext cx="282151" cy="287987"/>
            <a:chOff x="1589243" y="1417223"/>
            <a:chExt cx="282151" cy="287987"/>
          </a:xfrm>
        </p:grpSpPr>
        <p:sp>
          <p:nvSpPr>
            <p:cNvPr id="16" name="Овал 15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2</a:t>
              </a:r>
              <a:endParaRPr lang="ru-RU" sz="105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01601" y="2123857"/>
            <a:ext cx="282151" cy="287987"/>
            <a:chOff x="1589243" y="1417223"/>
            <a:chExt cx="282151" cy="287987"/>
          </a:xfrm>
        </p:grpSpPr>
        <p:sp>
          <p:nvSpPr>
            <p:cNvPr id="20" name="Овал 19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3</a:t>
              </a:r>
              <a:endParaRPr lang="ru-RU" sz="1050" dirty="0"/>
            </a:p>
          </p:txBody>
        </p:sp>
      </p:grpSp>
      <p:sp>
        <p:nvSpPr>
          <p:cNvPr id="23" name="Полилиния 22"/>
          <p:cNvSpPr/>
          <p:nvPr/>
        </p:nvSpPr>
        <p:spPr>
          <a:xfrm>
            <a:off x="552274" y="5054172"/>
            <a:ext cx="10057968" cy="1707572"/>
          </a:xfrm>
          <a:custGeom>
            <a:avLst/>
            <a:gdLst>
              <a:gd name="connsiteX0" fmla="*/ 0 w 12344400"/>
              <a:gd name="connsiteY0" fmla="*/ 2319193 h 2357293"/>
              <a:gd name="connsiteX1" fmla="*/ 5676900 w 12344400"/>
              <a:gd name="connsiteY1" fmla="*/ 147493 h 2357293"/>
              <a:gd name="connsiteX2" fmla="*/ 10915650 w 12344400"/>
              <a:gd name="connsiteY2" fmla="*/ 433243 h 2357293"/>
              <a:gd name="connsiteX3" fmla="*/ 12344400 w 12344400"/>
              <a:gd name="connsiteY3" fmla="*/ 2357293 h 2357293"/>
              <a:gd name="connsiteX0" fmla="*/ 0 w 12344400"/>
              <a:gd name="connsiteY0" fmla="*/ 2171725 h 2209825"/>
              <a:gd name="connsiteX1" fmla="*/ 5676900 w 12344400"/>
              <a:gd name="connsiteY1" fmla="*/ 25 h 2209825"/>
              <a:gd name="connsiteX2" fmla="*/ 12344400 w 12344400"/>
              <a:gd name="connsiteY2" fmla="*/ 2209825 h 2209825"/>
              <a:gd name="connsiteX0" fmla="*/ 0 w 12344400"/>
              <a:gd name="connsiteY0" fmla="*/ 2268723 h 2306823"/>
              <a:gd name="connsiteX1" fmla="*/ 9544599 w 12344400"/>
              <a:gd name="connsiteY1" fmla="*/ 22 h 2306823"/>
              <a:gd name="connsiteX2" fmla="*/ 12344400 w 12344400"/>
              <a:gd name="connsiteY2" fmla="*/ 2306823 h 2306823"/>
              <a:gd name="connsiteX0" fmla="*/ 0 w 12344400"/>
              <a:gd name="connsiteY0" fmla="*/ 2403851 h 2441951"/>
              <a:gd name="connsiteX1" fmla="*/ 9544599 w 12344400"/>
              <a:gd name="connsiteY1" fmla="*/ 135150 h 2441951"/>
              <a:gd name="connsiteX2" fmla="*/ 12344400 w 12344400"/>
              <a:gd name="connsiteY2" fmla="*/ 2441951 h 2441951"/>
              <a:gd name="connsiteX0" fmla="*/ 0 w 12344400"/>
              <a:gd name="connsiteY0" fmla="*/ 2403851 h 2441951"/>
              <a:gd name="connsiteX1" fmla="*/ 9544599 w 12344400"/>
              <a:gd name="connsiteY1" fmla="*/ 135150 h 2441951"/>
              <a:gd name="connsiteX2" fmla="*/ 12344400 w 12344400"/>
              <a:gd name="connsiteY2" fmla="*/ 2441951 h 2441951"/>
              <a:gd name="connsiteX0" fmla="*/ 0 w 12344400"/>
              <a:gd name="connsiteY0" fmla="*/ 2378305 h 2416405"/>
              <a:gd name="connsiteX1" fmla="*/ 9544599 w 12344400"/>
              <a:gd name="connsiteY1" fmla="*/ 109604 h 2416405"/>
              <a:gd name="connsiteX2" fmla="*/ 12344400 w 12344400"/>
              <a:gd name="connsiteY2" fmla="*/ 2416405 h 2416405"/>
              <a:gd name="connsiteX0" fmla="*/ 0 w 12344400"/>
              <a:gd name="connsiteY0" fmla="*/ 2447857 h 2485957"/>
              <a:gd name="connsiteX1" fmla="*/ 8936819 w 12344400"/>
              <a:gd name="connsiteY1" fmla="*/ 106406 h 2485957"/>
              <a:gd name="connsiteX2" fmla="*/ 12344400 w 12344400"/>
              <a:gd name="connsiteY2" fmla="*/ 2485957 h 2485957"/>
              <a:gd name="connsiteX0" fmla="*/ 0 w 12344400"/>
              <a:gd name="connsiteY0" fmla="*/ 2394055 h 2432155"/>
              <a:gd name="connsiteX1" fmla="*/ 8936819 w 12344400"/>
              <a:gd name="connsiteY1" fmla="*/ 52604 h 2432155"/>
              <a:gd name="connsiteX2" fmla="*/ 12344400 w 12344400"/>
              <a:gd name="connsiteY2" fmla="*/ 2432155 h 2432155"/>
              <a:gd name="connsiteX0" fmla="*/ 0 w 12344400"/>
              <a:gd name="connsiteY0" fmla="*/ 2345040 h 2383140"/>
              <a:gd name="connsiteX1" fmla="*/ 9689920 w 12344400"/>
              <a:gd name="connsiteY1" fmla="*/ 53882 h 2383140"/>
              <a:gd name="connsiteX2" fmla="*/ 12344400 w 12344400"/>
              <a:gd name="connsiteY2" fmla="*/ 2383140 h 2383140"/>
              <a:gd name="connsiteX0" fmla="*/ 0 w 12344400"/>
              <a:gd name="connsiteY0" fmla="*/ 2330024 h 2368124"/>
              <a:gd name="connsiteX1" fmla="*/ 9689920 w 12344400"/>
              <a:gd name="connsiteY1" fmla="*/ 38866 h 2368124"/>
              <a:gd name="connsiteX2" fmla="*/ 12344400 w 12344400"/>
              <a:gd name="connsiteY2" fmla="*/ 2368124 h 2368124"/>
              <a:gd name="connsiteX0" fmla="*/ 0 w 12344400"/>
              <a:gd name="connsiteY0" fmla="*/ 2341133 h 2379233"/>
              <a:gd name="connsiteX1" fmla="*/ 9689920 w 12344400"/>
              <a:gd name="connsiteY1" fmla="*/ 49975 h 2379233"/>
              <a:gd name="connsiteX2" fmla="*/ 12344400 w 12344400"/>
              <a:gd name="connsiteY2" fmla="*/ 2379233 h 2379233"/>
              <a:gd name="connsiteX0" fmla="*/ 0 w 12344400"/>
              <a:gd name="connsiteY0" fmla="*/ 2341133 h 2379233"/>
              <a:gd name="connsiteX1" fmla="*/ 9689920 w 12344400"/>
              <a:gd name="connsiteY1" fmla="*/ 49975 h 2379233"/>
              <a:gd name="connsiteX2" fmla="*/ 12344400 w 12344400"/>
              <a:gd name="connsiteY2" fmla="*/ 2379233 h 237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44400" h="2379233">
                <a:moveTo>
                  <a:pt x="0" y="2341133"/>
                </a:moveTo>
                <a:cubicBezTo>
                  <a:pt x="1928812" y="1412445"/>
                  <a:pt x="8222723" y="-315493"/>
                  <a:pt x="9689920" y="49975"/>
                </a:cubicBezTo>
                <a:cubicBezTo>
                  <a:pt x="11157117" y="415443"/>
                  <a:pt x="11858919" y="1626064"/>
                  <a:pt x="12344400" y="2379233"/>
                </a:cubicBezTo>
              </a:path>
            </a:pathLst>
          </a:custGeom>
          <a:noFill/>
          <a:ln>
            <a:solidFill>
              <a:srgbClr val="DC372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5" name="Группа 64"/>
          <p:cNvGrpSpPr/>
          <p:nvPr/>
        </p:nvGrpSpPr>
        <p:grpSpPr>
          <a:xfrm>
            <a:off x="8367254" y="3385110"/>
            <a:ext cx="1558145" cy="1780705"/>
            <a:chOff x="1045266" y="5033846"/>
            <a:chExt cx="1558145" cy="1780705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H="1" flipV="1">
              <a:off x="1158796" y="5435359"/>
              <a:ext cx="0" cy="1379192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Группа 66"/>
            <p:cNvGrpSpPr/>
            <p:nvPr/>
          </p:nvGrpSpPr>
          <p:grpSpPr>
            <a:xfrm>
              <a:off x="1045266" y="5033846"/>
              <a:ext cx="1558145" cy="664779"/>
              <a:chOff x="3263269" y="3139774"/>
              <a:chExt cx="1558145" cy="664779"/>
            </a:xfrm>
          </p:grpSpPr>
          <p:sp>
            <p:nvSpPr>
              <p:cNvPr id="68" name="Шеврон 67"/>
              <p:cNvSpPr/>
              <p:nvPr/>
            </p:nvSpPr>
            <p:spPr>
              <a:xfrm rot="10800000">
                <a:off x="4525271" y="3139774"/>
                <a:ext cx="296143" cy="664778"/>
              </a:xfrm>
              <a:prstGeom prst="chevron">
                <a:avLst/>
              </a:prstGeom>
              <a:solidFill>
                <a:srgbClr val="1D4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3263269" y="3139774"/>
                <a:ext cx="1410075" cy="664779"/>
              </a:xfrm>
              <a:prstGeom prst="rect">
                <a:avLst/>
              </a:prstGeom>
              <a:solidFill>
                <a:srgbClr val="1D4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200" dirty="0" smtClean="0">
                    <a:latin typeface="RussianRail G Pro Cond" panose="02000503040000020004" pitchFamily="50" charset="-52"/>
                    <a:ea typeface="Verdana" panose="020B0604030504040204" pitchFamily="34" charset="0"/>
                  </a:rPr>
                  <a:t>Мониторинг экономических показателей</a:t>
                </a:r>
                <a:endParaRPr lang="ru-RU" sz="1200" dirty="0">
                  <a:latin typeface="RussianRail G Pro Cond" panose="02000503040000020004" pitchFamily="50" charset="-52"/>
                  <a:ea typeface="Verdana" panose="020B0604030504040204" pitchFamily="34" charset="0"/>
                </a:endParaRPr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>
            <a:off x="10466853" y="4800846"/>
            <a:ext cx="1558145" cy="1780705"/>
            <a:chOff x="1045266" y="5033846"/>
            <a:chExt cx="1558145" cy="1780705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flipH="1" flipV="1">
              <a:off x="1158796" y="5435359"/>
              <a:ext cx="0" cy="1379192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Группа 71"/>
            <p:cNvGrpSpPr/>
            <p:nvPr/>
          </p:nvGrpSpPr>
          <p:grpSpPr>
            <a:xfrm>
              <a:off x="1045266" y="5033846"/>
              <a:ext cx="1558145" cy="664779"/>
              <a:chOff x="3263269" y="3139774"/>
              <a:chExt cx="1558145" cy="664779"/>
            </a:xfrm>
          </p:grpSpPr>
          <p:sp>
            <p:nvSpPr>
              <p:cNvPr id="73" name="Шеврон 72"/>
              <p:cNvSpPr/>
              <p:nvPr/>
            </p:nvSpPr>
            <p:spPr>
              <a:xfrm rot="10800000">
                <a:off x="4525271" y="3139774"/>
                <a:ext cx="296143" cy="664778"/>
              </a:xfrm>
              <a:prstGeom prst="chevron">
                <a:avLst/>
              </a:prstGeom>
              <a:solidFill>
                <a:srgbClr val="1D4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3263269" y="3139774"/>
                <a:ext cx="1410075" cy="664779"/>
              </a:xfrm>
              <a:prstGeom prst="rect">
                <a:avLst/>
              </a:prstGeom>
              <a:solidFill>
                <a:srgbClr val="1D4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200" dirty="0" smtClean="0">
                    <a:latin typeface="RussianRail G Pro Cond" panose="02000503040000020004" pitchFamily="50" charset="-52"/>
                    <a:ea typeface="Verdana" panose="020B0604030504040204" pitchFamily="34" charset="0"/>
                  </a:rPr>
                  <a:t>Утилизация</a:t>
                </a:r>
                <a:endParaRPr lang="ru-RU" sz="1200" dirty="0">
                  <a:latin typeface="RussianRail G Pro Cond" panose="02000503040000020004" pitchFamily="50" charset="-52"/>
                  <a:ea typeface="Verdana" panose="020B0604030504040204" pitchFamily="34" charset="0"/>
                </a:endParaRPr>
              </a:p>
            </p:txBody>
          </p:sp>
        </p:grpSp>
      </p:grpSp>
      <p:sp>
        <p:nvSpPr>
          <p:cNvPr id="31" name="Овал 30"/>
          <p:cNvSpPr/>
          <p:nvPr/>
        </p:nvSpPr>
        <p:spPr>
          <a:xfrm>
            <a:off x="10362614" y="6394019"/>
            <a:ext cx="433758" cy="433758"/>
          </a:xfrm>
          <a:prstGeom prst="ellipse">
            <a:avLst/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8</a:t>
            </a:r>
            <a:endParaRPr lang="ru-RU" sz="2000" b="1" dirty="0"/>
          </a:p>
        </p:txBody>
      </p:sp>
      <p:sp>
        <p:nvSpPr>
          <p:cNvPr id="88" name="Овал 87"/>
          <p:cNvSpPr/>
          <p:nvPr/>
        </p:nvSpPr>
        <p:spPr>
          <a:xfrm>
            <a:off x="374634" y="6464933"/>
            <a:ext cx="433758" cy="433758"/>
          </a:xfrm>
          <a:prstGeom prst="ellipse">
            <a:avLst/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89" name="Овал 88"/>
          <p:cNvSpPr/>
          <p:nvPr/>
        </p:nvSpPr>
        <p:spPr>
          <a:xfrm>
            <a:off x="1370370" y="6164500"/>
            <a:ext cx="433758" cy="433758"/>
          </a:xfrm>
          <a:prstGeom prst="ellipse">
            <a:avLst/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90" name="Овал 89"/>
          <p:cNvSpPr/>
          <p:nvPr/>
        </p:nvSpPr>
        <p:spPr>
          <a:xfrm>
            <a:off x="2763419" y="5757596"/>
            <a:ext cx="433758" cy="433758"/>
          </a:xfrm>
          <a:prstGeom prst="ellipse">
            <a:avLst/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91" name="Овал 90"/>
          <p:cNvSpPr/>
          <p:nvPr/>
        </p:nvSpPr>
        <p:spPr>
          <a:xfrm>
            <a:off x="3753145" y="5522070"/>
            <a:ext cx="433758" cy="433758"/>
          </a:xfrm>
          <a:prstGeom prst="ellipse">
            <a:avLst/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92" name="Овал 91"/>
          <p:cNvSpPr/>
          <p:nvPr/>
        </p:nvSpPr>
        <p:spPr>
          <a:xfrm>
            <a:off x="6452118" y="4973765"/>
            <a:ext cx="433758" cy="433758"/>
          </a:xfrm>
          <a:prstGeom prst="ellipse">
            <a:avLst/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6</a:t>
            </a:r>
            <a:endParaRPr lang="ru-RU" sz="2000" b="1" dirty="0"/>
          </a:p>
        </p:txBody>
      </p:sp>
      <p:sp>
        <p:nvSpPr>
          <p:cNvPr id="93" name="Овал 92"/>
          <p:cNvSpPr/>
          <p:nvPr/>
        </p:nvSpPr>
        <p:spPr>
          <a:xfrm>
            <a:off x="5190116" y="5203717"/>
            <a:ext cx="433758" cy="433758"/>
          </a:xfrm>
          <a:prstGeom prst="ellipse">
            <a:avLst/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94" name="Овал 93"/>
          <p:cNvSpPr/>
          <p:nvPr/>
        </p:nvSpPr>
        <p:spPr>
          <a:xfrm>
            <a:off x="8263094" y="4906744"/>
            <a:ext cx="433758" cy="433758"/>
          </a:xfrm>
          <a:prstGeom prst="ellipse">
            <a:avLst/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7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5864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250"/>
                            </p:stCondLst>
                            <p:childTnLst>
                              <p:par>
                                <p:cTn id="6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75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25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75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250"/>
                            </p:stCondLst>
                            <p:childTnLst>
                              <p:par>
                                <p:cTn id="9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75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3" grpId="0" animBg="1"/>
      <p:bldP spid="31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-1527948" y="5086707"/>
            <a:ext cx="3052223" cy="3197316"/>
            <a:chOff x="9878295" y="-1509498"/>
            <a:chExt cx="4187145" cy="438618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5109" y="-1509498"/>
              <a:ext cx="3890331" cy="389033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9981" y="-742611"/>
              <a:ext cx="2356556" cy="235655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15027">
              <a:off x="9878295" y="-1203749"/>
              <a:ext cx="4080439" cy="408043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 rot="19990680">
            <a:off x="10111655" y="-2452878"/>
            <a:ext cx="4412608" cy="4551337"/>
            <a:chOff x="-4074719" y="471666"/>
            <a:chExt cx="5735458" cy="5840234"/>
          </a:xfrm>
        </p:grpSpPr>
        <p:sp>
          <p:nvSpPr>
            <p:cNvPr id="43" name="Овал 42"/>
            <p:cNvSpPr/>
            <p:nvPr/>
          </p:nvSpPr>
          <p:spPr>
            <a:xfrm>
              <a:off x="-3341163" y="1309998"/>
              <a:ext cx="5001902" cy="5001902"/>
            </a:xfrm>
            <a:prstGeom prst="ellipse">
              <a:avLst/>
            </a:prstGeom>
            <a:solidFill>
              <a:srgbClr val="FE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-1972231" y="2678930"/>
              <a:ext cx="2264038" cy="2264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-1288844" y="3291523"/>
              <a:ext cx="2126331" cy="2126331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-4074719" y="471666"/>
              <a:ext cx="4366526" cy="4366526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-2303500" y="2594956"/>
              <a:ext cx="824088" cy="824088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4156" y="2787186"/>
              <a:ext cx="605369" cy="605369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5" name="Picture 2" descr="https://salesap.ru/blog/wp-content/uploads/2017/12/Stavim-tseli-na-god-po-sisteme-SMAR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51530" r="46869" b="36543"/>
          <a:stretch/>
        </p:blipFill>
        <p:spPr bwMode="auto">
          <a:xfrm>
            <a:off x="5864372" y="3479461"/>
            <a:ext cx="697832" cy="9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Образ конечного </a:t>
            </a:r>
            <a:r>
              <a:rPr lang="ru-RU" dirty="0" smtClean="0"/>
              <a:t>результата</a:t>
            </a:r>
            <a:endParaRPr lang="ru-RU" dirty="0"/>
          </a:p>
        </p:txBody>
      </p:sp>
      <p:pic>
        <p:nvPicPr>
          <p:cNvPr id="7" name="Picture 2" descr="https://salesap.ru/blog/wp-content/uploads/2017/12/Stavim-tseli-na-god-po-sisteme-SMAR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t="51530" r="82748" b="36543"/>
          <a:stretch/>
        </p:blipFill>
        <p:spPr bwMode="auto">
          <a:xfrm>
            <a:off x="1594873" y="3519677"/>
            <a:ext cx="685340" cy="77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092200" y="1705062"/>
            <a:ext cx="1690688" cy="1690688"/>
            <a:chOff x="1092200" y="1320051"/>
            <a:chExt cx="1690688" cy="169068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92200" y="1320051"/>
              <a:ext cx="1690688" cy="16906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DC3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64565" y="1356147"/>
              <a:ext cx="7459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DC3729"/>
                  </a:solidFill>
                </a:rPr>
                <a:t>S</a:t>
              </a:r>
              <a:endParaRPr lang="ru-RU" sz="6600" b="1" dirty="0">
                <a:solidFill>
                  <a:srgbClr val="DC3729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8286" y="2388827"/>
              <a:ext cx="15985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Specific</a:t>
              </a:r>
              <a:endParaRPr lang="en-US" sz="1400" dirty="0" smtClean="0"/>
            </a:p>
            <a:p>
              <a:pPr algn="ctr"/>
              <a:r>
                <a:rPr lang="ru-RU" sz="1400" dirty="0" smtClean="0"/>
                <a:t>КОНКРЕТНЫЙ</a:t>
              </a:r>
              <a:endParaRPr lang="ru-RU" sz="14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26952" y="1705062"/>
            <a:ext cx="1690688" cy="1690688"/>
            <a:chOff x="1092200" y="1320051"/>
            <a:chExt cx="1690688" cy="169068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92200" y="1320051"/>
              <a:ext cx="1690688" cy="16906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DC3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10964" y="1348745"/>
              <a:ext cx="10531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600" b="1" dirty="0" smtClean="0">
                  <a:solidFill>
                    <a:srgbClr val="DC3729"/>
                  </a:solidFill>
                </a:rPr>
                <a:t>М</a:t>
              </a:r>
              <a:endParaRPr lang="ru-RU" sz="6600" b="1" dirty="0">
                <a:solidFill>
                  <a:srgbClr val="DC3729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52713" y="2388827"/>
              <a:ext cx="15696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Measurable</a:t>
              </a:r>
              <a:endParaRPr lang="en-US" sz="1400" dirty="0" smtClean="0"/>
            </a:p>
            <a:p>
              <a:pPr algn="ctr"/>
              <a:r>
                <a:rPr lang="ru-RU" sz="1400" dirty="0" smtClean="0"/>
                <a:t>ИЗМЕРИМЫЙ</a:t>
              </a:r>
              <a:endParaRPr lang="ru-RU" sz="14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337259" y="1705062"/>
            <a:ext cx="1739580" cy="1690688"/>
            <a:chOff x="1067755" y="1320051"/>
            <a:chExt cx="1739580" cy="169068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092200" y="1320051"/>
              <a:ext cx="1690688" cy="16906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DC3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64565" y="1356147"/>
              <a:ext cx="7459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600" b="1" dirty="0">
                  <a:solidFill>
                    <a:srgbClr val="DC3729"/>
                  </a:solidFill>
                </a:rPr>
                <a:t>А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7755" y="2388827"/>
              <a:ext cx="17395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Attainable</a:t>
              </a:r>
              <a:endParaRPr lang="en-US" sz="1400" dirty="0" smtClean="0"/>
            </a:p>
            <a:p>
              <a:pPr algn="ctr"/>
              <a:r>
                <a:rPr lang="ru-RU" sz="1400" dirty="0" smtClean="0"/>
                <a:t>ДОСТИЖИМЫЙ</a:t>
              </a:r>
              <a:endParaRPr lang="ru-RU" sz="14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496456" y="1705062"/>
            <a:ext cx="1690688" cy="1690688"/>
            <a:chOff x="1092200" y="1320051"/>
            <a:chExt cx="1690688" cy="169068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092200" y="1320051"/>
              <a:ext cx="1690688" cy="16906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DC3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4565" y="1356147"/>
              <a:ext cx="7459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DC3729"/>
                  </a:solidFill>
                </a:rPr>
                <a:t>R</a:t>
              </a:r>
              <a:endParaRPr lang="ru-RU" sz="6600" b="1" dirty="0">
                <a:solidFill>
                  <a:srgbClr val="DC3729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40077" y="2388827"/>
              <a:ext cx="13949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Relevant</a:t>
              </a:r>
              <a:endParaRPr lang="en-US" sz="1400" dirty="0" smtClean="0"/>
            </a:p>
            <a:p>
              <a:pPr algn="ctr"/>
              <a:r>
                <a:rPr lang="ru-RU" sz="1400" dirty="0" smtClean="0"/>
                <a:t>ЗНАЧИМЫЙ</a:t>
              </a:r>
              <a:endParaRPr lang="ru-RU" sz="14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462948" y="1705062"/>
            <a:ext cx="2039492" cy="1690688"/>
            <a:chOff x="923942" y="1320051"/>
            <a:chExt cx="2039492" cy="169068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092200" y="1320051"/>
              <a:ext cx="1690688" cy="16906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DC37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64565" y="1356147"/>
              <a:ext cx="7459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DC3729"/>
                  </a:solidFill>
                </a:rPr>
                <a:t>T</a:t>
              </a:r>
              <a:endParaRPr lang="ru-RU" sz="6600" b="1" dirty="0">
                <a:solidFill>
                  <a:srgbClr val="DC3729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23942" y="2302853"/>
              <a:ext cx="20394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Timebound</a:t>
              </a:r>
              <a:endParaRPr lang="en-US" sz="1400" dirty="0" smtClean="0"/>
            </a:p>
            <a:p>
              <a:pPr algn="ctr"/>
              <a:r>
                <a:rPr lang="ru-RU" sz="1400" dirty="0" smtClean="0"/>
                <a:t>С ЧЕТКИМИ СРОКАМИ</a:t>
              </a:r>
              <a:endParaRPr lang="ru-RU" sz="1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73239" y="4362872"/>
            <a:ext cx="1808205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Вместо обычного «хочу то-то» прописывайте конечный результат цели со всеми деталями.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68191" y="4362872"/>
            <a:ext cx="1808205" cy="1565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Используйте цифры и другие точные данные, чтобы сделать цель измеримой для оценки результата.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28380" y="4362872"/>
            <a:ext cx="1808205" cy="114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Ставьте задачи, которые вам по силам. </a:t>
            </a:r>
          </a:p>
          <a:p>
            <a:pPr algn="ctr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ставьте планку слишком высоко.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38629" y="4369942"/>
            <a:ext cx="2006341" cy="1565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Спросите себя: «Зачем мне это нужно?»</a:t>
            </a:r>
          </a:p>
          <a:p>
            <a:pPr algn="ctr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Может, цель нужно переформулировать или она вообще лишняя.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73379" y="4369942"/>
            <a:ext cx="2006341" cy="15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Ставьте срок, к которому вы планируете достичь цели. </a:t>
            </a:r>
          </a:p>
          <a:p>
            <a:pPr algn="ctr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 стимулирует и </a:t>
            </a:r>
          </a:p>
          <a:p>
            <a:pPr algn="ctr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даёт расслабиться.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3" name="Picture 2" descr="https://salesap.ru/blog/wp-content/uploads/2017/12/Stavim-tseli-na-god-po-sisteme-SMAR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2" t="51530" r="9340" b="36543"/>
          <a:stretch/>
        </p:blipFill>
        <p:spPr bwMode="auto">
          <a:xfrm>
            <a:off x="10192173" y="3544767"/>
            <a:ext cx="657356" cy="77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salesap.ru/blog/wp-content/uploads/2017/12/Stavim-tseli-na-god-po-sisteme-SMAR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2" t="51530" r="63634" b="36543"/>
          <a:stretch/>
        </p:blipFill>
        <p:spPr bwMode="auto">
          <a:xfrm>
            <a:off x="3651187" y="3544767"/>
            <a:ext cx="842211" cy="77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salesap.ru/blog/wp-content/uploads/2017/12/Stavim-tseli-na-god-po-sisteme-SMAR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9" t="51530" r="28398" b="36543"/>
          <a:stretch/>
        </p:blipFill>
        <p:spPr bwMode="auto">
          <a:xfrm>
            <a:off x="7933178" y="3542071"/>
            <a:ext cx="713329" cy="8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4045" y="6213220"/>
            <a:ext cx="434084" cy="43408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10886660" y="6156910"/>
            <a:ext cx="438150" cy="438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3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DC3729"/>
                </a:solidFill>
              </a:rPr>
              <a:t>?</a:t>
            </a:r>
            <a:endParaRPr lang="ru-RU" sz="2800" b="1" dirty="0">
              <a:solidFill>
                <a:srgbClr val="DC3729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0"/>
            <a:ext cx="12213344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4" name="Овал 3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5" name="Шеврон 4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Овал 5">
            <a:hlinkClick r:id="rId7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2699327" y="2390022"/>
            <a:ext cx="7437886" cy="1757979"/>
            <a:chOff x="1233214" y="1235102"/>
            <a:chExt cx="8064188" cy="2870356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1233214" y="1235102"/>
              <a:ext cx="8064188" cy="2870356"/>
            </a:xfrm>
            <a:prstGeom prst="roundRect">
              <a:avLst>
                <a:gd name="adj" fmla="val 874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356271" y="1363544"/>
              <a:ext cx="7794313" cy="264901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ru-RU" sz="1400" b="1" dirty="0">
                  <a:solidFill>
                    <a:srgbClr val="1D4999"/>
                  </a:solidFill>
                </a:rPr>
                <a:t>К  1983 году построить железнодорожную магистраль протяженностью 4287 км от г. Тайшет до Советская Гавань, способную обеспечить объем перевозок в грузовом направлении не менее 12 млн тонн в год. </a:t>
              </a:r>
            </a:p>
          </p:txBody>
        </p:sp>
      </p:grpSp>
      <p:sp>
        <p:nvSpPr>
          <p:cNvPr id="56" name="Крест 55"/>
          <p:cNvSpPr/>
          <p:nvPr/>
        </p:nvSpPr>
        <p:spPr>
          <a:xfrm rot="2536841">
            <a:off x="9680602" y="2545794"/>
            <a:ext cx="316426" cy="316426"/>
          </a:xfrm>
          <a:prstGeom prst="plus">
            <a:avLst>
              <a:gd name="adj" fmla="val 39894"/>
            </a:avLst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50" grpId="0" animBg="1"/>
      <p:bldP spid="51" grpId="0" animBg="1"/>
      <p:bldP spid="51" grpId="1" animBg="1"/>
      <p:bldP spid="56" grpId="0" animBg="1"/>
      <p:bldP spid="5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4" name="Овал 3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5" name="Шеврон 4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Овал 5">
            <a:hlinkClick r:id="rId2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8841" y="489079"/>
            <a:ext cx="10029588" cy="736979"/>
          </a:xfrm>
        </p:spPr>
        <p:txBody>
          <a:bodyPr>
            <a:noAutofit/>
          </a:bodyPr>
          <a:lstStyle/>
          <a:p>
            <a:r>
              <a:rPr lang="ru-RU" dirty="0" err="1"/>
              <a:t>Тиражируемость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масштабируемость</a:t>
            </a:r>
          </a:p>
        </p:txBody>
      </p:sp>
      <p:grpSp>
        <p:nvGrpSpPr>
          <p:cNvPr id="14" name="Группа 13"/>
          <p:cNvGrpSpPr/>
          <p:nvPr/>
        </p:nvGrpSpPr>
        <p:grpSpPr>
          <a:xfrm rot="10155490">
            <a:off x="7843595" y="-1538707"/>
            <a:ext cx="8136617" cy="7125538"/>
            <a:chOff x="-4074719" y="471666"/>
            <a:chExt cx="6668934" cy="5840234"/>
          </a:xfrm>
        </p:grpSpPr>
        <p:sp>
          <p:nvSpPr>
            <p:cNvPr id="15" name="Овал 14"/>
            <p:cNvSpPr/>
            <p:nvPr/>
          </p:nvSpPr>
          <p:spPr>
            <a:xfrm>
              <a:off x="-3341163" y="1309998"/>
              <a:ext cx="5001902" cy="5001902"/>
            </a:xfrm>
            <a:prstGeom prst="ellipse">
              <a:avLst/>
            </a:prstGeom>
            <a:solidFill>
              <a:srgbClr val="FE342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-1972231" y="2678930"/>
              <a:ext cx="2264038" cy="226403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-1288844" y="3291523"/>
              <a:ext cx="2126331" cy="21263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-4074719" y="471666"/>
              <a:ext cx="4366526" cy="43665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-2303500" y="2594956"/>
              <a:ext cx="824088" cy="8240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94156" y="2787186"/>
              <a:ext cx="605369" cy="6053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-395165" y="1972497"/>
              <a:ext cx="2989380" cy="2840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8" name="Прямоугольник 47"/>
          <p:cNvSpPr/>
          <p:nvPr/>
        </p:nvSpPr>
        <p:spPr>
          <a:xfrm>
            <a:off x="996664" y="4408650"/>
            <a:ext cx="5012873" cy="1413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DC3729"/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Масштабируемость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Возможность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увеличения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охвата/объема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ваших решений. Ваше решение можно реализовать на линейном, дорожном или общесетевом уровне, увеличив масштаб.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5586" y="2113799"/>
            <a:ext cx="4825242" cy="197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 smtClean="0">
                <a:solidFill>
                  <a:srgbClr val="DC3729"/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Тиражируемость</a:t>
            </a:r>
            <a:endParaRPr lang="ru-RU" b="1" dirty="0" smtClean="0">
              <a:solidFill>
                <a:srgbClr val="DC3729"/>
              </a:solidFill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Возможность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применения вашего решения другими подразделениями.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Распространение опыта реализации проекта на другие подразделения. Возможность многократного повторения вашего успешного опыта. 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6132513" y="2240650"/>
            <a:ext cx="5656419" cy="1616508"/>
            <a:chOff x="4038214" y="2537766"/>
            <a:chExt cx="4203898" cy="1925468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038214" y="2537766"/>
              <a:ext cx="4203898" cy="1925468"/>
            </a:xfrm>
            <a:prstGeom prst="roundRect">
              <a:avLst>
                <a:gd name="adj" fmla="val 726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endParaRPr lang="ru-RU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111862" y="2710063"/>
              <a:ext cx="4130250" cy="153500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>
                  <a:solidFill>
                    <a:srgbClr val="1D4999"/>
                  </a:solidFill>
                </a:rPr>
                <a:t>Опыт реализации проектов по строительству магистрали в сложных климатических условиях, районах вечной мерзлоты, районах с высокой сейсмической активностью возможно использовать при строительстве Северного широтного хода и Линии </a:t>
              </a:r>
              <a:r>
                <a:rPr lang="ru-RU" sz="1400" dirty="0" err="1">
                  <a:solidFill>
                    <a:srgbClr val="1D4999"/>
                  </a:solidFill>
                </a:rPr>
                <a:t>Селихин</a:t>
              </a:r>
              <a:r>
                <a:rPr lang="ru-RU" sz="1400" dirty="0">
                  <a:solidFill>
                    <a:srgbClr val="1D4999"/>
                  </a:solidFill>
                </a:rPr>
                <a:t> – Ныш.</a:t>
              </a: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9998" y="1515166"/>
            <a:ext cx="434084" cy="434084"/>
          </a:xfrm>
          <a:prstGeom prst="rect">
            <a:avLst/>
          </a:prstGeom>
        </p:spPr>
      </p:pic>
      <p:sp>
        <p:nvSpPr>
          <p:cNvPr id="56" name="Овал 55"/>
          <p:cNvSpPr/>
          <p:nvPr/>
        </p:nvSpPr>
        <p:spPr>
          <a:xfrm>
            <a:off x="6686477" y="1511100"/>
            <a:ext cx="438150" cy="438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3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DC3729"/>
                </a:solidFill>
              </a:rPr>
              <a:t>?</a:t>
            </a:r>
            <a:endParaRPr lang="ru-RU" sz="2800" b="1" dirty="0">
              <a:solidFill>
                <a:srgbClr val="DC3729"/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6132510" y="4527349"/>
            <a:ext cx="5656422" cy="1294637"/>
            <a:chOff x="4038213" y="2537766"/>
            <a:chExt cx="4440746" cy="1925468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038213" y="2537766"/>
              <a:ext cx="4440745" cy="1925468"/>
            </a:xfrm>
            <a:prstGeom prst="roundRect">
              <a:avLst>
                <a:gd name="adj" fmla="val 726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111862" y="2710063"/>
              <a:ext cx="4367097" cy="153500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</a:pPr>
              <a:r>
                <a:rPr lang="ru-RU" sz="1400" dirty="0">
                  <a:solidFill>
                    <a:srgbClr val="1D4999"/>
                  </a:solidFill>
                </a:rPr>
                <a:t>Проект может быть масштабирован и применен при реализации международных транспортных коридоров  «Север-Юг» и «Восток-Запад».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 rot="16394167">
            <a:off x="-3945926" y="2701518"/>
            <a:ext cx="5607396" cy="4169597"/>
            <a:chOff x="2782888" y="5591435"/>
            <a:chExt cx="5302487" cy="3942871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8" y="5821506"/>
              <a:ext cx="3712800" cy="3712800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4326409" y="5591435"/>
              <a:ext cx="3758966" cy="3370500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549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6156" y="188913"/>
            <a:ext cx="10515600" cy="895350"/>
          </a:xfrm>
        </p:spPr>
        <p:txBody>
          <a:bodyPr>
            <a:normAutofit/>
          </a:bodyPr>
          <a:lstStyle/>
          <a:p>
            <a:r>
              <a:rPr lang="ru-RU" sz="3200" dirty="0"/>
              <a:t>Дополнительные сведения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92200" y="3020329"/>
            <a:ext cx="8434571" cy="2305668"/>
            <a:chOff x="4038214" y="2707867"/>
            <a:chExt cx="4378602" cy="153500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038214" y="2707867"/>
              <a:ext cx="4378602" cy="1535006"/>
            </a:xfrm>
            <a:prstGeom prst="roundRect">
              <a:avLst>
                <a:gd name="adj" fmla="val 4276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162389" y="2707867"/>
              <a:ext cx="4211478" cy="153500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>
                  <a:solidFill>
                    <a:srgbClr val="1D4999"/>
                  </a:solidFill>
                </a:rPr>
                <a:t>История Байкало-Амурской магистрали продолжается.</a:t>
              </a:r>
            </a:p>
            <a:p>
              <a:r>
                <a:rPr lang="ru-RU" sz="1400" dirty="0">
                  <a:solidFill>
                    <a:srgbClr val="1D4999"/>
                  </a:solidFill>
                </a:rPr>
                <a:t>С проектом развития Восточного полигона сети железных дорог увязан проект по строительству линии </a:t>
              </a:r>
              <a:r>
                <a:rPr lang="ru-RU" sz="1400" dirty="0" err="1">
                  <a:solidFill>
                    <a:srgbClr val="1D4999"/>
                  </a:solidFill>
                </a:rPr>
                <a:t>Селихин</a:t>
              </a:r>
              <a:r>
                <a:rPr lang="ru-RU" sz="1400" dirty="0">
                  <a:solidFill>
                    <a:srgbClr val="1D4999"/>
                  </a:solidFill>
                </a:rPr>
                <a:t> – Ныш с переходом пролива </a:t>
              </a:r>
              <a:r>
                <a:rPr lang="ru-RU" sz="1400" dirty="0" err="1">
                  <a:solidFill>
                    <a:srgbClr val="1D4999"/>
                  </a:solidFill>
                </a:rPr>
                <a:t>Невельского</a:t>
              </a:r>
              <a:r>
                <a:rPr lang="ru-RU" sz="1400" dirty="0">
                  <a:solidFill>
                    <a:srgbClr val="1D4999"/>
                  </a:solidFill>
                </a:rPr>
                <a:t>.  После его реализации  возможно будет значительно увеличить объем перевозимых по БАМу грузов в направлении портов Дальнего Востока.</a:t>
              </a:r>
            </a:p>
            <a:p>
              <a:r>
                <a:rPr lang="ru-RU" sz="1400" dirty="0">
                  <a:solidFill>
                    <a:srgbClr val="1D4999"/>
                  </a:solidFill>
                </a:rPr>
                <a:t>Уже сейчас прогнозируется рост потребности в портовых мощностях Дальнего Востока и  порты острова Сахалин станут альтернативой портам на материковой части.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2200" y="2243491"/>
            <a:ext cx="434084" cy="434084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628679" y="2239425"/>
            <a:ext cx="438150" cy="438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3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DC3729"/>
                </a:solidFill>
              </a:rPr>
              <a:t>?</a:t>
            </a:r>
            <a:endParaRPr lang="ru-RU" sz="2800" b="1" dirty="0">
              <a:solidFill>
                <a:srgbClr val="DC372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5367" y="1307901"/>
            <a:ext cx="768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 случае необходимости внесите дополнительную информацию.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9878295" y="-1509498"/>
            <a:ext cx="4187145" cy="4386188"/>
            <a:chOff x="9878295" y="-1509498"/>
            <a:chExt cx="4187145" cy="438618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5109" y="-1509498"/>
              <a:ext cx="3890331" cy="389033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9981" y="-742611"/>
              <a:ext cx="2356556" cy="235655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15027">
              <a:off x="9878295" y="-1203749"/>
              <a:ext cx="4080439" cy="4080439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-2076061" y="5180946"/>
            <a:ext cx="3890331" cy="3890331"/>
            <a:chOff x="-1980372" y="72069"/>
            <a:chExt cx="3890331" cy="389033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0372" y="72069"/>
              <a:ext cx="3890331" cy="389033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5500" y="838956"/>
              <a:ext cx="2356556" cy="2356556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7523865" y="5325997"/>
            <a:ext cx="5302487" cy="3942871"/>
            <a:chOff x="2782888" y="5591435"/>
            <a:chExt cx="5302487" cy="3942871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8" y="5821506"/>
              <a:ext cx="3712800" cy="3712800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>
              <a:off x="4326409" y="5591435"/>
              <a:ext cx="3758966" cy="3370500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25" name="Овал 24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26" name="Шеврон 25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7" name="Овал 26">
            <a:hlinkClick r:id="rId8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3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-703146" y="5037358"/>
            <a:ext cx="1650704" cy="1729173"/>
            <a:chOff x="9878295" y="-1509498"/>
            <a:chExt cx="4187145" cy="4386188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5109" y="-1509498"/>
              <a:ext cx="3890331" cy="389033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9981" y="-742611"/>
              <a:ext cx="2356556" cy="235655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15027">
              <a:off x="9878295" y="-1203749"/>
              <a:ext cx="4080439" cy="4080439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rot="13441670">
            <a:off x="4147473" y="-1343635"/>
            <a:ext cx="2873013" cy="2136340"/>
            <a:chOff x="2782888" y="5591435"/>
            <a:chExt cx="5302487" cy="3942871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8" y="5821506"/>
              <a:ext cx="3712800" cy="3712800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>
              <a:off x="4326409" y="5591435"/>
              <a:ext cx="3758966" cy="3370500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4" name="Овал 3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5" name="Шеврон 4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pro-chemodan.ru/wp-content/uploads/2017/11/%D0%9C%D0%BE%D0%BB%D0%BE%D0%B4%D1%8B%D0%B5-%D1%81%D1%82%D1%80%D0%BE%D0%B8%D1%82%D0%B5%D0%BB%D0%B8-%D0%91%D0%90%D0%9C%D0%B0-1024x68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26" t="-20351" r="-19222" b="-18598"/>
          <a:stretch/>
        </p:blipFill>
        <p:spPr bwMode="auto">
          <a:xfrm>
            <a:off x="6087979" y="-1395663"/>
            <a:ext cx="9986210" cy="9529010"/>
          </a:xfrm>
          <a:prstGeom prst="ellipse">
            <a:avLst/>
          </a:prstGeom>
          <a:noFill/>
          <a:ln w="38100" cap="rnd">
            <a:solidFill>
              <a:srgbClr val="DC3729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974683" y="1301541"/>
            <a:ext cx="6075821" cy="348915"/>
            <a:chOff x="974683" y="1301541"/>
            <a:chExt cx="6075821" cy="34891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090738" y="1301541"/>
              <a:ext cx="1251284" cy="348915"/>
            </a:xfrm>
            <a:prstGeom prst="roundRect">
              <a:avLst>
                <a:gd name="adj" fmla="val 50000"/>
              </a:avLst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74683" y="1314453"/>
              <a:ext cx="60758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В команде проекта может быть  </a:t>
              </a:r>
              <a:r>
                <a:rPr lang="ru-RU" sz="1400" dirty="0" smtClean="0">
                  <a:solidFill>
                    <a:schemeClr val="bg1"/>
                  </a:solidFill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два или три  </a:t>
              </a:r>
              <a:r>
                <a:rPr lang="ru-RU" sz="14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человека. 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74682" y="2212164"/>
            <a:ext cx="5113297" cy="3117684"/>
            <a:chOff x="974682" y="2212164"/>
            <a:chExt cx="5113297" cy="311768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974682" y="2212164"/>
              <a:ext cx="1551949" cy="348915"/>
            </a:xfrm>
            <a:prstGeom prst="roundRect">
              <a:avLst>
                <a:gd name="adj" fmla="val 50000"/>
              </a:avLst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74683" y="2228358"/>
              <a:ext cx="5113296" cy="3101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ru-RU" sz="1400" dirty="0" smtClean="0">
                  <a:solidFill>
                    <a:schemeClr val="bg1"/>
                  </a:solidFill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Роли в команде  </a:t>
              </a:r>
              <a:r>
                <a:rPr lang="ru-RU" sz="14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должны быть распределены максимально эффективно.</a:t>
              </a:r>
            </a:p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ru-RU" sz="14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Все роли можно условно разделить на три группы:</a:t>
              </a:r>
              <a:endPara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14000"/>
                </a:lnSpc>
                <a:spcBef>
                  <a:spcPts val="600"/>
                </a:spcBef>
                <a:buClr>
                  <a:srgbClr val="DC3729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роли, ориентированные на </a:t>
              </a:r>
              <a:r>
                <a:rPr lang="ru-RU" sz="1400" dirty="0">
                  <a:solidFill>
                    <a:srgbClr val="DC3729"/>
                  </a:solidFill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выполнение задач команды</a:t>
              </a:r>
              <a:r>
                <a:rPr lang="ru-RU" sz="14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(определяет проблемы, ищет и представляет информацию, проверяет целесообразность и т. п.);</a:t>
              </a:r>
              <a:endPara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14000"/>
                </a:lnSpc>
                <a:spcBef>
                  <a:spcPts val="600"/>
                </a:spcBef>
                <a:buClr>
                  <a:srgbClr val="DC3729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роли, ориентированные на </a:t>
              </a:r>
              <a:r>
                <a:rPr lang="ru-RU" sz="1400" dirty="0">
                  <a:solidFill>
                    <a:srgbClr val="DC3729"/>
                  </a:solidFill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создание/поддержание работы</a:t>
              </a:r>
              <a:r>
                <a:rPr lang="ru-RU" sz="14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команды (координирует, сопровождает и т.п.);</a:t>
              </a:r>
              <a:endPara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14000"/>
                </a:lnSpc>
                <a:spcBef>
                  <a:spcPts val="600"/>
                </a:spcBef>
                <a:buClr>
                  <a:srgbClr val="DC3729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DC3729"/>
                  </a:solidFill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индивидуальные</a:t>
              </a:r>
              <a:r>
                <a:rPr lang="ru-RU" sz="14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 роли </a:t>
              </a:r>
              <a:r>
                <a:rPr lang="ru-RU" sz="14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(инженер, финансист и т.п.).</a:t>
              </a:r>
              <a:endPara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974682" y="5740913"/>
            <a:ext cx="52817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Обратите </a:t>
            </a:r>
            <a:r>
              <a: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внимание, что этот список не означает, что каждый должен заниматься только одним делом. Это просто набор ролей. </a:t>
            </a:r>
          </a:p>
        </p:txBody>
      </p:sp>
    </p:spTree>
    <p:extLst>
      <p:ext uri="{BB962C8B-B14F-4D97-AF65-F5344CB8AC3E}">
        <p14:creationId xmlns:p14="http://schemas.microsoft.com/office/powerpoint/2010/main" val="148558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 rot="10155490">
            <a:off x="-3516036" y="2430118"/>
            <a:ext cx="8136617" cy="7125538"/>
            <a:chOff x="-4074719" y="471666"/>
            <a:chExt cx="6668934" cy="5840234"/>
          </a:xfrm>
        </p:grpSpPr>
        <p:sp>
          <p:nvSpPr>
            <p:cNvPr id="21" name="Овал 20"/>
            <p:cNvSpPr/>
            <p:nvPr/>
          </p:nvSpPr>
          <p:spPr>
            <a:xfrm>
              <a:off x="-3341163" y="1309998"/>
              <a:ext cx="5001902" cy="5001902"/>
            </a:xfrm>
            <a:prstGeom prst="ellipse">
              <a:avLst/>
            </a:prstGeom>
            <a:solidFill>
              <a:srgbClr val="FE342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-1972231" y="2678930"/>
              <a:ext cx="2264038" cy="226403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-1288844" y="3291523"/>
              <a:ext cx="2126331" cy="21263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-4074719" y="471666"/>
              <a:ext cx="4366526" cy="43665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-2303500" y="2594956"/>
              <a:ext cx="824088" cy="8240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94156" y="2787186"/>
              <a:ext cx="605369" cy="6053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-395165" y="1972497"/>
              <a:ext cx="2989380" cy="2840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Презентация в формате «</a:t>
            </a:r>
            <a:r>
              <a:rPr lang="en-US" dirty="0" err="1"/>
              <a:t>OnePage</a:t>
            </a:r>
            <a:r>
              <a:rPr lang="en-US" dirty="0" smtClean="0"/>
              <a:t>»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5" name="Овал 4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6" name="Шеврон 5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33198" y="952860"/>
            <a:ext cx="8146284" cy="5760000"/>
            <a:chOff x="153510" y="952860"/>
            <a:chExt cx="8146284" cy="5760000"/>
          </a:xfrm>
        </p:grpSpPr>
        <p:sp>
          <p:nvSpPr>
            <p:cNvPr id="9" name="Прямоугольник 8"/>
            <p:cNvSpPr>
              <a:spLocks noChangeAspect="1"/>
            </p:cNvSpPr>
            <p:nvPr/>
          </p:nvSpPr>
          <p:spPr>
            <a:xfrm>
              <a:off x="153510" y="952860"/>
              <a:ext cx="8146284" cy="576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42674" y="1076884"/>
              <a:ext cx="2894966" cy="487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dirty="0" smtClean="0"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Название проекта</a:t>
              </a:r>
              <a:endParaRPr lang="en-CA" sz="2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42674" y="1734281"/>
              <a:ext cx="3960000" cy="93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1200" b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Направление</a:t>
              </a:r>
              <a:r>
                <a:rPr lang="ru-RU" sz="1050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 </a:t>
              </a:r>
              <a:r>
                <a:rPr lang="ru-RU" sz="1200" b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и тематика проекта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245700" y="2727651"/>
              <a:ext cx="3960000" cy="19104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Предлагаемое </a:t>
              </a:r>
              <a:r>
                <a:rPr lang="ru-RU" sz="1200" b="1" dirty="0" smtClean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решение</a:t>
              </a:r>
            </a:p>
            <a:p>
              <a:r>
                <a:rPr lang="ru-RU" sz="1050" i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В чем отличие от аналогов? </a:t>
              </a:r>
            </a:p>
            <a:p>
              <a:r>
                <a:rPr lang="ru-RU" sz="1050" i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В чем состоит изменение, которое вы планируете внедрить?</a:t>
              </a:r>
            </a:p>
            <a:p>
              <a:r>
                <a:rPr lang="ru-RU" sz="1050" i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Как именно ваше решение меняет текущую ситуацию (решает проблему)?</a:t>
              </a:r>
              <a:br>
                <a:rPr lang="ru-RU" sz="1050" i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</a:br>
              <a:r>
                <a:rPr lang="ru-RU" sz="1050" i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Какие технологии / инструменты предлагаете применить?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42674" y="4053932"/>
              <a:ext cx="3960000" cy="126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Эффективность</a:t>
              </a:r>
              <a:r>
                <a:rPr lang="ru-RU" dirty="0" smtClean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 </a:t>
              </a:r>
              <a:endParaRPr lang="ru-RU" dirty="0">
                <a:solidFill>
                  <a:schemeClr val="tx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  <a:p>
              <a:r>
                <a:rPr lang="ru-RU" sz="1050" i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Количественные и качественные показатели, экономический эффект.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42674" y="2727651"/>
              <a:ext cx="3960000" cy="126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Текущая ситуация</a:t>
              </a:r>
            </a:p>
            <a:p>
              <a:r>
                <a:rPr lang="ru-RU" sz="1050" i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Что происходит сейчас (при каких условиях и обстоятельствах возникает ситуация)?</a:t>
              </a:r>
            </a:p>
            <a:p>
              <a:r>
                <a:rPr lang="ru-RU" sz="1050" i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Какой масштаб проблемы (периодичность возникновения/ какой ущерб)?</a:t>
              </a:r>
            </a:p>
            <a:p>
              <a:r>
                <a:rPr lang="ru-RU" sz="1050" i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Какое решение / инструмент применяется сейчас? </a:t>
              </a:r>
            </a:p>
            <a:p>
              <a:r>
                <a:rPr lang="ru-RU" sz="1050" i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Что будет, если проблему не решить?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245700" y="1734281"/>
              <a:ext cx="3960000" cy="936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50" b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Образ результата по </a:t>
              </a:r>
              <a:r>
                <a:rPr lang="en-CA" sz="1050" b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SMART</a:t>
              </a:r>
            </a:p>
            <a:p>
              <a:r>
                <a:rPr lang="ru-RU" sz="1050" i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Что конкретно будет сделано и в каких единицах можно будет измерить эффект? Как вы поймете, что проект </a:t>
              </a:r>
              <a:r>
                <a:rPr lang="ru-RU" sz="1050" i="1" dirty="0" smtClean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успешен?</a:t>
              </a:r>
              <a:endParaRPr lang="ru-RU" sz="1050" i="1" dirty="0">
                <a:solidFill>
                  <a:schemeClr val="tx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42674" y="5351185"/>
              <a:ext cx="3960000" cy="126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Р</a:t>
              </a:r>
              <a:r>
                <a:rPr lang="ru-RU" sz="1200" b="1" dirty="0" smtClean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е</a:t>
              </a:r>
              <a:r>
                <a:rPr lang="ru-RU" sz="1200" b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су</a:t>
              </a:r>
              <a:r>
                <a:rPr lang="ru-RU" sz="1200" b="1" dirty="0" smtClean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рсы</a:t>
              </a:r>
              <a:r>
                <a:rPr lang="ru-RU" dirty="0" smtClean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, </a:t>
              </a:r>
              <a:endParaRPr lang="ru-RU" dirty="0">
                <a:solidFill>
                  <a:schemeClr val="tx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  <a:p>
              <a:r>
                <a:rPr lang="ru-RU" sz="1050" i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имеющиеся и необходимые для реализации</a:t>
              </a:r>
              <a:r>
                <a:rPr lang="ru-RU" sz="1200" i="1" dirty="0" smtClean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.</a:t>
              </a:r>
              <a:endParaRPr lang="ru-RU" sz="1200" i="1" dirty="0">
                <a:solidFill>
                  <a:schemeClr val="tx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245700" y="4693785"/>
              <a:ext cx="3960000" cy="19104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Основные этапы </a:t>
              </a:r>
            </a:p>
            <a:p>
              <a:r>
                <a:rPr lang="ru-RU" sz="1050" i="1" dirty="0">
                  <a:solidFill>
                    <a:schemeClr val="tx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</a:rPr>
                <a:t>Мероприятия, сроки, ответственные.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72112" y="1179090"/>
              <a:ext cx="2894966" cy="355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i="1" dirty="0" smtClean="0"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ФИО авторов</a:t>
              </a:r>
              <a:endParaRPr lang="en-CA" sz="1600" i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7360" y="5317998"/>
            <a:ext cx="434084" cy="434084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9483839" y="5313932"/>
            <a:ext cx="438150" cy="438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3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DC3729"/>
                </a:solidFill>
              </a:rPr>
              <a:t>?</a:t>
            </a:r>
            <a:endParaRPr lang="ru-RU" sz="2800" b="1" dirty="0">
              <a:solidFill>
                <a:srgbClr val="DC3729"/>
              </a:solidFill>
            </a:endParaRPr>
          </a:p>
        </p:txBody>
      </p:sp>
      <p:sp>
        <p:nvSpPr>
          <p:cNvPr id="30" name="Прямоугольник 29"/>
          <p:cNvSpPr>
            <a:spLocks noChangeAspect="1"/>
          </p:cNvSpPr>
          <p:nvPr/>
        </p:nvSpPr>
        <p:spPr>
          <a:xfrm>
            <a:off x="340214" y="952860"/>
            <a:ext cx="8146284" cy="576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9377" y="1022447"/>
            <a:ext cx="7166041" cy="6850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Строительство</a:t>
            </a:r>
            <a:r>
              <a:rPr lang="en-CA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CA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Байкало-Амурской </a:t>
            </a:r>
            <a:r>
              <a:rPr lang="ru-RU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магистрали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29378" y="1734281"/>
            <a:ext cx="3960000" cy="93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Направление и тематика </a:t>
            </a:r>
            <a:r>
              <a:rPr lang="ru-RU" sz="1000" b="1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проекта:</a:t>
            </a:r>
            <a:endParaRPr lang="ru-RU" sz="1000" b="1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endParaRPr lang="en-CA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900" i="1" dirty="0" smtClean="0">
                <a:solidFill>
                  <a:schemeClr val="tx1"/>
                </a:solidFill>
                <a:ea typeface="Verdana" panose="020B0604030504040204" pitchFamily="34" charset="0"/>
              </a:rPr>
              <a:t>Прорывная </a:t>
            </a:r>
            <a:r>
              <a:rPr lang="ru-RU" sz="900" i="1" dirty="0">
                <a:solidFill>
                  <a:schemeClr val="tx1"/>
                </a:solidFill>
                <a:ea typeface="Verdana" panose="020B0604030504040204" pitchFamily="34" charset="0"/>
              </a:rPr>
              <a:t>идея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432404" y="2727651"/>
            <a:ext cx="3960000" cy="1910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Предлагаемое </a:t>
            </a:r>
            <a:r>
              <a:rPr lang="ru-RU" sz="1000" b="1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решение:</a:t>
            </a:r>
            <a:endParaRPr lang="en-CA" sz="1000" b="1" dirty="0" smtClean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endParaRPr lang="ru-RU" sz="1000" b="1" dirty="0" smtClean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r>
              <a:rPr lang="ru-RU" sz="900" i="1" dirty="0">
                <a:solidFill>
                  <a:schemeClr val="tx1"/>
                </a:solidFill>
                <a:ea typeface="Verdana" panose="020B0604030504040204" pitchFamily="34" charset="0"/>
              </a:rPr>
              <a:t>  </a:t>
            </a:r>
            <a:r>
              <a:rPr lang="ru-RU" sz="900" dirty="0">
                <a:solidFill>
                  <a:schemeClr val="tx1"/>
                </a:solidFill>
                <a:ea typeface="Verdana" panose="020B0604030504040204" pitchFamily="34" charset="0"/>
              </a:rPr>
              <a:t>Построить железнодорожную магистраль в Восточной Сибири и на Дальнем Востоке с выходом к Тихому океану с опорными пунктами: Тайшет - север Байкала - Тындинский - Ургал - Комсомольск-на-Амуре - Советская Гавань. </a:t>
            </a:r>
          </a:p>
          <a:p>
            <a:r>
              <a:rPr lang="ru-RU" sz="900" dirty="0">
                <a:solidFill>
                  <a:schemeClr val="tx1"/>
                </a:solidFill>
                <a:ea typeface="Verdana" panose="020B0604030504040204" pitchFamily="34" charset="0"/>
              </a:rPr>
              <a:t> Значительную часть пути планируется проложить в районах вечной мерзлоты и высокой сейсмичности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9378" y="4053932"/>
            <a:ext cx="3960000" cy="12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Эффективность</a:t>
            </a:r>
            <a:r>
              <a:rPr lang="ru-RU" sz="900" b="1" i="1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:</a:t>
            </a:r>
            <a:endParaRPr lang="ru-RU" sz="900" b="1" i="1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r>
              <a:rPr lang="ru-RU" sz="800" b="1" dirty="0">
                <a:solidFill>
                  <a:schemeClr val="tx1"/>
                </a:solidFill>
                <a:ea typeface="Verdana" panose="020B0604030504040204" pitchFamily="34" charset="0"/>
              </a:rPr>
              <a:t>Количественные показатели проекта: </a:t>
            </a:r>
            <a:r>
              <a:rPr lang="ru-RU" sz="800" dirty="0">
                <a:solidFill>
                  <a:schemeClr val="tx1"/>
                </a:solidFill>
                <a:ea typeface="Verdana" panose="020B0604030504040204" pitchFamily="34" charset="0"/>
              </a:rPr>
              <a:t>создание кратчайшего межконтинентального железнодорожного маршрута </a:t>
            </a:r>
            <a:r>
              <a:rPr lang="ru-RU" sz="800" dirty="0" smtClean="0">
                <a:solidFill>
                  <a:schemeClr val="tx1"/>
                </a:solidFill>
                <a:ea typeface="Verdana" panose="020B0604030504040204" pitchFamily="34" charset="0"/>
              </a:rPr>
              <a:t>Восток-Запад.</a:t>
            </a:r>
            <a:endParaRPr lang="ru-RU" sz="8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r>
              <a:rPr lang="ru-RU" sz="800" b="1" dirty="0">
                <a:solidFill>
                  <a:schemeClr val="tx1"/>
                </a:solidFill>
                <a:ea typeface="Verdana" panose="020B0604030504040204" pitchFamily="34" charset="0"/>
              </a:rPr>
              <a:t>Качественные показатели </a:t>
            </a:r>
            <a:r>
              <a:rPr lang="ru-RU" sz="800" b="1" dirty="0" smtClean="0">
                <a:solidFill>
                  <a:schemeClr val="tx1"/>
                </a:solidFill>
                <a:ea typeface="Verdana" panose="020B0604030504040204" pitchFamily="34" charset="0"/>
              </a:rPr>
              <a:t>проекта:</a:t>
            </a:r>
            <a:r>
              <a:rPr lang="ru-RU" sz="800" dirty="0" smtClean="0">
                <a:solidFill>
                  <a:schemeClr val="tx1"/>
                </a:solidFill>
                <a:ea typeface="Verdana" panose="020B0604030504040204" pitchFamily="34" charset="0"/>
              </a:rPr>
              <a:t> доступ </a:t>
            </a:r>
            <a:r>
              <a:rPr lang="ru-RU" sz="800" dirty="0">
                <a:solidFill>
                  <a:schemeClr val="tx1"/>
                </a:solidFill>
                <a:ea typeface="Verdana" panose="020B0604030504040204" pitchFamily="34" charset="0"/>
              </a:rPr>
              <a:t>к природным ресурсам дальневосточного региона, обеспечение движения в случае форс-мажорных ситуации на Транссибе.</a:t>
            </a:r>
          </a:p>
          <a:p>
            <a:r>
              <a:rPr lang="ru-RU" sz="800" b="1" dirty="0">
                <a:solidFill>
                  <a:schemeClr val="tx1"/>
                </a:solidFill>
                <a:ea typeface="Verdana" panose="020B0604030504040204" pitchFamily="34" charset="0"/>
              </a:rPr>
              <a:t>Экономический эффект: </a:t>
            </a:r>
            <a:r>
              <a:rPr lang="ru-RU" sz="800" dirty="0">
                <a:solidFill>
                  <a:schemeClr val="tx1"/>
                </a:solidFill>
                <a:ea typeface="Verdana" panose="020B0604030504040204" pitchFamily="34" charset="0"/>
              </a:rPr>
              <a:t>Чистый дисконтированный доход </a:t>
            </a:r>
            <a:r>
              <a:rPr lang="ru-RU" sz="800" dirty="0" smtClean="0">
                <a:solidFill>
                  <a:schemeClr val="tx1"/>
                </a:solidFill>
                <a:ea typeface="Verdana" panose="020B0604030504040204" pitchFamily="34" charset="0"/>
              </a:rPr>
              <a:t>за </a:t>
            </a:r>
            <a:r>
              <a:rPr lang="ru-RU" sz="800" dirty="0">
                <a:solidFill>
                  <a:schemeClr val="tx1"/>
                </a:solidFill>
                <a:ea typeface="Verdana" panose="020B0604030504040204" pitchFamily="34" charset="0"/>
              </a:rPr>
              <a:t>5 лет </a:t>
            </a:r>
            <a:r>
              <a:rPr lang="ru-RU" sz="800" dirty="0" smtClean="0">
                <a:solidFill>
                  <a:schemeClr val="tx1"/>
                </a:solidFill>
                <a:ea typeface="Verdana" panose="020B0604030504040204" pitchFamily="34" charset="0"/>
              </a:rPr>
              <a:t>составит 2 </a:t>
            </a:r>
            <a:r>
              <a:rPr lang="ru-RU" sz="800" dirty="0">
                <a:solidFill>
                  <a:schemeClr val="tx1"/>
                </a:solidFill>
                <a:ea typeface="Verdana" panose="020B0604030504040204" pitchFamily="34" charset="0"/>
              </a:rPr>
              <a:t>794 820 рублей.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29378" y="2727651"/>
            <a:ext cx="3960000" cy="12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Текущая </a:t>
            </a:r>
            <a:r>
              <a:rPr lang="ru-RU" sz="1000" b="1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ситуация:</a:t>
            </a:r>
            <a:endParaRPr lang="ru-RU" sz="1000" b="1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r>
              <a:rPr lang="ru-RU" sz="900" dirty="0">
                <a:solidFill>
                  <a:schemeClr val="tx1"/>
                </a:solidFill>
                <a:ea typeface="Verdana" panose="020B0604030504040204" pitchFamily="34" charset="0"/>
              </a:rPr>
              <a:t>К середине </a:t>
            </a:r>
            <a:r>
              <a:rPr lang="en-CA" sz="900" dirty="0">
                <a:solidFill>
                  <a:schemeClr val="tx1"/>
                </a:solidFill>
                <a:ea typeface="Verdana" panose="020B0604030504040204" pitchFamily="34" charset="0"/>
              </a:rPr>
              <a:t>XX </a:t>
            </a:r>
            <a:r>
              <a:rPr lang="ru-RU" sz="900" dirty="0">
                <a:solidFill>
                  <a:schemeClr val="tx1"/>
                </a:solidFill>
                <a:ea typeface="Verdana" panose="020B0604030504040204" pitchFamily="34" charset="0"/>
              </a:rPr>
              <a:t>века </a:t>
            </a:r>
            <a:r>
              <a:rPr lang="ru-RU" sz="900" dirty="0" smtClean="0">
                <a:solidFill>
                  <a:schemeClr val="tx1"/>
                </a:solidFill>
                <a:ea typeface="Verdana" panose="020B0604030504040204" pitchFamily="34" charset="0"/>
              </a:rPr>
              <a:t>существующие транспортные магистрали восточнее Байкала были не </a:t>
            </a:r>
            <a:r>
              <a:rPr lang="ru-RU" sz="900" dirty="0">
                <a:solidFill>
                  <a:schemeClr val="tx1"/>
                </a:solidFill>
                <a:ea typeface="Verdana" panose="020B0604030504040204" pitchFamily="34" charset="0"/>
              </a:rPr>
              <a:t>способны обеспечить </a:t>
            </a:r>
            <a:r>
              <a:rPr lang="ru-RU" sz="900" dirty="0" smtClean="0">
                <a:solidFill>
                  <a:schemeClr val="tx1"/>
                </a:solidFill>
                <a:ea typeface="Verdana" panose="020B0604030504040204" pitchFamily="34" charset="0"/>
              </a:rPr>
              <a:t>экономическое </a:t>
            </a:r>
            <a:r>
              <a:rPr lang="ru-RU" sz="900" dirty="0">
                <a:solidFill>
                  <a:schemeClr val="tx1"/>
                </a:solidFill>
                <a:ea typeface="Verdana" panose="020B0604030504040204" pitchFamily="34" charset="0"/>
              </a:rPr>
              <a:t>развитие тихоокеанских районов страны</a:t>
            </a:r>
            <a:r>
              <a:rPr lang="ru-RU" sz="900" i="1" dirty="0">
                <a:solidFill>
                  <a:schemeClr val="tx1"/>
                </a:solidFill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432404" y="1740647"/>
            <a:ext cx="3960000" cy="93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Образ результата по </a:t>
            </a:r>
            <a:r>
              <a:rPr lang="en-CA" sz="1000" b="1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SMART</a:t>
            </a:r>
            <a:r>
              <a:rPr lang="ru-RU" sz="1000" b="1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:</a:t>
            </a:r>
            <a:endParaRPr lang="en-CA" sz="1000" b="1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r>
              <a:rPr lang="ru-RU" sz="900" dirty="0">
                <a:solidFill>
                  <a:schemeClr val="tx1"/>
                </a:solidFill>
                <a:ea typeface="Verdana" panose="020B0604030504040204" pitchFamily="34" charset="0"/>
              </a:rPr>
              <a:t>К  1983 году построить железнодорожную магистраль протяженностью 4287 км от г. Тайшет до Советская Гавань, способную обеспечить объем перевозок в грузовом направлении не менее 12 млн тонн в год.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29378" y="5351185"/>
            <a:ext cx="3960000" cy="12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Ресурсы</a:t>
            </a:r>
            <a:r>
              <a:rPr lang="ru-RU" sz="10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:</a:t>
            </a:r>
          </a:p>
          <a:p>
            <a:endParaRPr lang="ru-RU" sz="10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r>
              <a:rPr lang="ru-RU" sz="900" b="1" i="1" dirty="0">
                <a:solidFill>
                  <a:schemeClr val="tx1"/>
                </a:solidFill>
                <a:ea typeface="Verdana" panose="020B0604030504040204" pitchFamily="34" charset="0"/>
              </a:rPr>
              <a:t>Человеческие ресурсы: </a:t>
            </a:r>
            <a:r>
              <a:rPr lang="ru-RU" sz="900" i="1" dirty="0" smtClean="0">
                <a:solidFill>
                  <a:schemeClr val="tx1"/>
                </a:solidFill>
                <a:ea typeface="Verdana" panose="020B0604030504040204" pitchFamily="34" charset="0"/>
              </a:rPr>
              <a:t>13 </a:t>
            </a:r>
            <a:r>
              <a:rPr lang="ru-RU" sz="900" i="1" dirty="0">
                <a:solidFill>
                  <a:schemeClr val="tx1"/>
                </a:solidFill>
                <a:ea typeface="Verdana" panose="020B0604030504040204" pitchFamily="34" charset="0"/>
              </a:rPr>
              <a:t>тыс. человек.</a:t>
            </a:r>
          </a:p>
          <a:p>
            <a:r>
              <a:rPr lang="ru-RU" sz="900" b="1" i="1" dirty="0">
                <a:solidFill>
                  <a:schemeClr val="tx1"/>
                </a:solidFill>
                <a:ea typeface="Verdana" panose="020B0604030504040204" pitchFamily="34" charset="0"/>
              </a:rPr>
              <a:t>Временные ресурсы:</a:t>
            </a:r>
            <a:r>
              <a:rPr lang="ru-RU" sz="900" i="1" dirty="0">
                <a:solidFill>
                  <a:schemeClr val="tx1"/>
                </a:solidFill>
                <a:ea typeface="Verdana" panose="020B0604030504040204" pitchFamily="34" charset="0"/>
              </a:rPr>
              <a:t>  с 1974 по 1989 гг. (15 лет).</a:t>
            </a:r>
          </a:p>
          <a:p>
            <a:r>
              <a:rPr lang="ru-RU" sz="900" b="1" i="1" dirty="0">
                <a:solidFill>
                  <a:schemeClr val="tx1"/>
                </a:solidFill>
                <a:ea typeface="Verdana" panose="020B0604030504040204" pitchFamily="34" charset="0"/>
              </a:rPr>
              <a:t>Материалы и технологии: </a:t>
            </a:r>
            <a:r>
              <a:rPr lang="ru-RU" sz="900" i="1" dirty="0" smtClean="0">
                <a:solidFill>
                  <a:schemeClr val="tx1"/>
                </a:solidFill>
                <a:ea typeface="Verdana" panose="020B0604030504040204" pitchFamily="34" charset="0"/>
              </a:rPr>
              <a:t>строительная техника и материалы.</a:t>
            </a:r>
            <a:endParaRPr lang="ru-RU" sz="900" i="1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r>
              <a:rPr lang="ru-RU" sz="900" b="1" i="1" dirty="0">
                <a:solidFill>
                  <a:schemeClr val="tx1"/>
                </a:solidFill>
                <a:ea typeface="Verdana" panose="020B0604030504040204" pitchFamily="34" charset="0"/>
              </a:rPr>
              <a:t>Административные ресурсы: </a:t>
            </a:r>
            <a:r>
              <a:rPr lang="ru-RU" sz="900" i="1" dirty="0">
                <a:solidFill>
                  <a:schemeClr val="tx1"/>
                </a:solidFill>
                <a:ea typeface="Verdana" panose="020B0604030504040204" pitchFamily="34" charset="0"/>
              </a:rPr>
              <a:t>создание управления строительства БАМа</a:t>
            </a:r>
            <a:r>
              <a:rPr lang="ru-RU" sz="700" i="1" dirty="0">
                <a:solidFill>
                  <a:schemeClr val="tx1"/>
                </a:solidFill>
                <a:ea typeface="Verdana" panose="020B0604030504040204" pitchFamily="34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444436" y="4693785"/>
            <a:ext cx="3960000" cy="1910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771490"/>
              </p:ext>
            </p:extLst>
          </p:nvPr>
        </p:nvGraphicFramePr>
        <p:xfrm>
          <a:off x="4458814" y="4846491"/>
          <a:ext cx="3901440" cy="1727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6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0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4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8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500" b="1" kern="1200" dirty="0" smtClean="0">
                          <a:latin typeface="+mn-lt"/>
                          <a:ea typeface="Verdana" panose="020B0604030504040204" pitchFamily="34" charset="0"/>
                        </a:rPr>
                        <a:t>Название этапа</a:t>
                      </a:r>
                      <a:endParaRPr lang="ru-RU" sz="500" b="1" kern="12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500" b="1" kern="1200" dirty="0" smtClean="0">
                          <a:latin typeface="+mn-lt"/>
                          <a:ea typeface="Verdana" panose="020B0604030504040204" pitchFamily="34" charset="0"/>
                        </a:rPr>
                        <a:t>Сроки</a:t>
                      </a:r>
                      <a:endParaRPr lang="ru-RU" sz="500" b="1" kern="12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500" b="1" kern="1200" dirty="0" smtClean="0">
                          <a:latin typeface="+mn-lt"/>
                          <a:ea typeface="Verdana" panose="020B0604030504040204" pitchFamily="34" charset="0"/>
                        </a:rPr>
                        <a:t>Ответственный</a:t>
                      </a:r>
                      <a:endParaRPr lang="ru-RU" sz="500" b="1" kern="12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</a:pPr>
                      <a:r>
                        <a:rPr lang="ru-RU" sz="600" spc="10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Завершение основных геодезических работ </a:t>
                      </a:r>
                      <a:r>
                        <a:rPr lang="ru-RU" sz="6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на </a:t>
                      </a:r>
                      <a:r>
                        <a:rPr lang="ru-RU" sz="600" spc="10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участках строительства </a:t>
                      </a:r>
                      <a:r>
                        <a:rPr lang="ru-RU" sz="6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тоннелей.</a:t>
                      </a:r>
                      <a:endParaRPr lang="ru-RU" sz="6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1.9.1974г.</a:t>
                      </a:r>
                      <a:endParaRPr lang="ru-RU" sz="6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С.Г. </a:t>
                      </a:r>
                      <a:r>
                        <a:rPr lang="ru-RU" sz="50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Судаков</a:t>
                      </a:r>
                      <a:endParaRPr lang="ru-RU" sz="5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101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</a:pPr>
                      <a:r>
                        <a:rPr lang="ru-RU" sz="6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Завершение буровых работ </a:t>
                      </a:r>
                      <a:r>
                        <a:rPr lang="ru-RU" sz="600" spc="10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по Северо-Муйскому </a:t>
                      </a:r>
                      <a:r>
                        <a:rPr lang="ru-RU" sz="6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тоннелю.</a:t>
                      </a:r>
                      <a:endParaRPr lang="ru-RU" sz="6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1.10.1974 г.</a:t>
                      </a:r>
                      <a:endParaRPr lang="ru-RU" sz="6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spc="10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А.В. </a:t>
                      </a:r>
                      <a:r>
                        <a:rPr lang="ru-RU" sz="5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Сидоренко</a:t>
                      </a:r>
                      <a:endParaRPr lang="ru-RU" sz="5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2929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</a:pPr>
                      <a:r>
                        <a:rPr lang="ru-RU" sz="600" spc="10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Ввод в действие мостового перехода через р</a:t>
                      </a:r>
                      <a:r>
                        <a:rPr lang="ru-RU" sz="6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. Лену </a:t>
                      </a:r>
                      <a:r>
                        <a:rPr lang="ru-RU" sz="600" spc="10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в районе </a:t>
                      </a:r>
                      <a:r>
                        <a:rPr lang="ru-RU" sz="6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г. Усть-Кута.</a:t>
                      </a:r>
                      <a:endParaRPr lang="ru-RU" sz="6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1.1.1975 г.</a:t>
                      </a:r>
                      <a:endParaRPr lang="ru-RU" sz="6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Е.Ф. Кожевников</a:t>
                      </a:r>
                      <a:endParaRPr lang="ru-RU" sz="5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8101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</a:pPr>
                      <a:r>
                        <a:rPr lang="ru-RU" sz="6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Строительство железнодорожной линии БАМ – Тында.</a:t>
                      </a:r>
                      <a:endParaRPr lang="ru-RU" sz="6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1</a:t>
                      </a:r>
                      <a:r>
                        <a:rPr lang="en-CA" sz="6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.9.</a:t>
                      </a:r>
                      <a:r>
                        <a:rPr lang="ru-RU" sz="6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1975</a:t>
                      </a:r>
                      <a:r>
                        <a:rPr lang="en-CA" sz="6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6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г.</a:t>
                      </a:r>
                      <a:endParaRPr lang="ru-RU" sz="6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Е.Ф. Кожевников</a:t>
                      </a:r>
                      <a:endParaRPr lang="ru-RU" sz="5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23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</a:pPr>
                      <a:r>
                        <a:rPr lang="ru-RU" sz="6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Строительство </a:t>
                      </a:r>
                      <a:r>
                        <a:rPr lang="ru-RU" sz="600" spc="10" dirty="0" err="1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притрассовых</a:t>
                      </a:r>
                      <a:r>
                        <a:rPr lang="ru-RU" sz="6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 автомобильных дорог к </a:t>
                      </a:r>
                      <a:r>
                        <a:rPr lang="ru-RU" sz="600" spc="10" baseline="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Северо-Муйскому и Байкальскому тоннелям.</a:t>
                      </a:r>
                    </a:p>
                    <a:p>
                      <a:pPr fontAlgn="base">
                        <a:lnSpc>
                          <a:spcPct val="100000"/>
                        </a:lnSpc>
                      </a:pPr>
                      <a:endParaRPr lang="ru-RU" sz="600" spc="10" dirty="0" smtClean="0"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5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15</a:t>
                      </a:r>
                      <a:r>
                        <a:rPr lang="en-CA" sz="55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.</a:t>
                      </a:r>
                      <a:r>
                        <a:rPr lang="ru-RU" sz="55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10</a:t>
                      </a:r>
                      <a:r>
                        <a:rPr lang="en-CA" sz="55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.</a:t>
                      </a:r>
                      <a:r>
                        <a:rPr lang="ru-RU" sz="55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1975</a:t>
                      </a:r>
                      <a:r>
                        <a:rPr lang="en-CA" sz="5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5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г.</a:t>
                      </a:r>
                      <a:endParaRPr lang="ru-RU" sz="55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spc="10" dirty="0" smtClean="0">
                          <a:effectLst/>
                          <a:latin typeface="+mn-lt"/>
                          <a:ea typeface="Verdana" panose="020B0604030504040204" pitchFamily="34" charset="0"/>
                        </a:rPr>
                        <a:t>Е.Ф. Кожевников</a:t>
                      </a:r>
                      <a:endParaRPr lang="ru-RU" sz="5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4434404" y="4618466"/>
            <a:ext cx="16017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chemeClr val="tx1"/>
                </a:solidFill>
                <a:ea typeface="Verdana" panose="020B0604030504040204" pitchFamily="34" charset="0"/>
              </a:rPr>
              <a:t>Основные этапы: </a:t>
            </a:r>
            <a:endParaRPr lang="ru-RU" sz="1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0179586" y="-1527653"/>
            <a:ext cx="3890331" cy="3890331"/>
            <a:chOff x="-1980372" y="72069"/>
            <a:chExt cx="3890331" cy="3890331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0372" y="72069"/>
              <a:ext cx="3890331" cy="3890331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5500" y="838956"/>
              <a:ext cx="2356556" cy="2356556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8717823" y="2676647"/>
            <a:ext cx="3217503" cy="2279022"/>
            <a:chOff x="8717823" y="2676647"/>
            <a:chExt cx="3217503" cy="227902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8851824" y="2807027"/>
              <a:ext cx="299024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Прикрепите к паспорту проекта презентацию в предложенном формате. </a:t>
              </a:r>
            </a:p>
            <a:p>
              <a:endParaRPr lang="ru-RU" sz="14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r>
                <a:rPr lang="ru-RU" sz="14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Презентация </a:t>
              </a:r>
              <a:r>
                <a:rPr lang="ru-RU" sz="14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на одном листе позволит вам четко сформулировать ключевые идеи проекта и донести их до эксперта. </a:t>
              </a:r>
              <a:endParaRPr lang="ru-RU" sz="14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8717823" y="2676647"/>
              <a:ext cx="3217503" cy="2279022"/>
            </a:xfrm>
            <a:prstGeom prst="roundRect">
              <a:avLst>
                <a:gd name="adj" fmla="val 716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8850467" y="6318290"/>
            <a:ext cx="2522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solidFill>
                  <a:srgbClr val="DC3729"/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Посмотреть шаблон презентации ещё раз</a:t>
            </a:r>
            <a:endParaRPr lang="ru-RU" sz="1200" dirty="0"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0" grpId="1" animBg="1"/>
      <p:bldP spid="31" grpId="0"/>
      <p:bldP spid="31" grpId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/>
      <p:bldP spid="40" grpId="1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198438"/>
            <a:ext cx="10944225" cy="8953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Критерии качества проектов</a:t>
            </a:r>
            <a:endParaRPr lang="ru-RU" sz="32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82876" y="1569516"/>
            <a:ext cx="3315512" cy="435935"/>
            <a:chOff x="1394466" y="1569516"/>
            <a:chExt cx="3315512" cy="43593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394466" y="1569516"/>
              <a:ext cx="3315512" cy="435935"/>
            </a:xfrm>
            <a:prstGeom prst="roundRect">
              <a:avLst>
                <a:gd name="adj" fmla="val 50000"/>
              </a:avLst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456" y="1602817"/>
              <a:ext cx="3257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Новизна и актуальность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601663" y="2037350"/>
            <a:ext cx="3492091" cy="1330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проекте определены </a:t>
            </a:r>
            <a:r>
              <a:rPr lang="ru-RU" sz="14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как пройденные этапы так и те, которые </a:t>
            </a:r>
            <a:r>
              <a:rPr lang="ru-RU" sz="14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необходимо пройти. </a:t>
            </a:r>
            <a:endParaRPr lang="ru-RU" sz="1400" dirty="0" smtClean="0"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Определены </a:t>
            </a:r>
            <a:r>
              <a:rPr lang="ru-RU" sz="14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контрольные </a:t>
            </a:r>
            <a:r>
              <a:rPr lang="ru-RU" sz="14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точки реализации проекта.</a:t>
            </a:r>
            <a:r>
              <a:rPr lang="ru-RU" sz="14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	</a:t>
            </a:r>
            <a:endParaRPr lang="ru-RU" sz="1400" dirty="0">
              <a:effectLst/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0764" y="2037350"/>
            <a:ext cx="3342002" cy="1808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Проект соответствует приоритетным </a:t>
            </a:r>
            <a:r>
              <a:rPr lang="ru-RU" sz="14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направлениям развития </a:t>
            </a:r>
            <a:r>
              <a:rPr lang="ru-RU" sz="14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холдинга и имеет </a:t>
            </a:r>
            <a:r>
              <a:rPr lang="ru-RU" sz="14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значительные отличительные свойства. </a:t>
            </a:r>
            <a:endParaRPr lang="ru-RU" sz="1400" dirty="0" smtClean="0"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Авторами </a:t>
            </a:r>
            <a:r>
              <a:rPr lang="ru-RU" sz="14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изучены аналоги </a:t>
            </a:r>
            <a:endParaRPr lang="ru-RU" sz="1400" dirty="0" smtClean="0"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4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определена новизна.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2406" y="4723416"/>
            <a:ext cx="3211504" cy="157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Определены экономический, качественный и количественный эффекты </a:t>
            </a:r>
            <a:r>
              <a:rPr lang="ru-RU" sz="14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от реализации </a:t>
            </a:r>
            <a:r>
              <a:rPr lang="ru-RU" sz="14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проекта.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Проект учитывает финансовые последствия (расходы/доходы).</a:t>
            </a:r>
            <a:endParaRPr lang="ru-RU" sz="1400" dirty="0"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01663" y="4726513"/>
            <a:ext cx="3492092" cy="9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 проекте предусмотрена  возможность применения решения другими подразделениями </a:t>
            </a:r>
          </a:p>
          <a:p>
            <a:r>
              <a:rPr lang="ru-RU" sz="14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 будущем.</a:t>
            </a:r>
            <a:endParaRPr lang="ru-RU" sz="1400" dirty="0"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82876" y="4254180"/>
            <a:ext cx="2347267" cy="435935"/>
            <a:chOff x="1394466" y="4254180"/>
            <a:chExt cx="2347267" cy="43593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394466" y="4254180"/>
              <a:ext cx="2347267" cy="435935"/>
            </a:xfrm>
            <a:prstGeom prst="roundRect">
              <a:avLst>
                <a:gd name="adj" fmla="val 50000"/>
              </a:avLst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33996" y="4287481"/>
              <a:ext cx="2228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Эффективность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559131" y="4254180"/>
            <a:ext cx="4109084" cy="435935"/>
            <a:chOff x="6720180" y="4254180"/>
            <a:chExt cx="4109084" cy="43593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720180" y="4254180"/>
              <a:ext cx="4109084" cy="435935"/>
            </a:xfrm>
            <a:prstGeom prst="roundRect">
              <a:avLst>
                <a:gd name="adj" fmla="val 50000"/>
              </a:avLst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29876" y="4280951"/>
              <a:ext cx="4099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Возможность тиражирования 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559131" y="1563300"/>
            <a:ext cx="2805099" cy="435935"/>
            <a:chOff x="6720180" y="1563300"/>
            <a:chExt cx="2805099" cy="435935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720180" y="1563300"/>
              <a:ext cx="2800845" cy="435935"/>
            </a:xfrm>
            <a:prstGeom prst="roundRect">
              <a:avLst>
                <a:gd name="adj" fmla="val 50000"/>
              </a:avLst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4130" y="1591788"/>
              <a:ext cx="2791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Степень проработки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23" name="Овал 22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24" name="Шеврон 23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5" name="Овал 24">
            <a:hlinkClick r:id="rId2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8857533" y="-1453886"/>
            <a:ext cx="6668934" cy="6852069"/>
            <a:chOff x="9732763" y="-2846131"/>
            <a:chExt cx="6668934" cy="6852069"/>
          </a:xfrm>
        </p:grpSpPr>
        <p:sp>
          <p:nvSpPr>
            <p:cNvPr id="27" name="Овал 26"/>
            <p:cNvSpPr/>
            <p:nvPr/>
          </p:nvSpPr>
          <p:spPr>
            <a:xfrm>
              <a:off x="10466319" y="-2007799"/>
              <a:ext cx="5001902" cy="5001902"/>
            </a:xfrm>
            <a:prstGeom prst="ellipse">
              <a:avLst/>
            </a:prstGeom>
            <a:solidFill>
              <a:srgbClr val="FE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1835251" y="-638867"/>
              <a:ext cx="2264038" cy="2264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2518638" y="-26274"/>
              <a:ext cx="2126331" cy="2126331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9732763" y="-2846131"/>
              <a:ext cx="4366526" cy="4366526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1503982" y="-722841"/>
              <a:ext cx="824088" cy="824088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4301638" y="-530611"/>
              <a:ext cx="605369" cy="605369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3412317" y="-1345300"/>
              <a:ext cx="2989380" cy="2840116"/>
            </a:xfrm>
            <a:prstGeom prst="lin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11125890" y="-1305798"/>
              <a:ext cx="865194" cy="5311736"/>
            </a:xfrm>
            <a:prstGeom prst="lin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99734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802" y="160939"/>
            <a:ext cx="10515600" cy="895504"/>
          </a:xfrm>
        </p:spPr>
        <p:txBody>
          <a:bodyPr/>
          <a:lstStyle/>
          <a:p>
            <a:r>
              <a:rPr lang="ru-RU" dirty="0" smtClean="0"/>
              <a:t>Блоки паспорта проекта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472011" y="1396884"/>
            <a:ext cx="1731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Направление</a:t>
            </a:r>
            <a:b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</a:br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и тема </a:t>
            </a:r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проекта</a:t>
            </a:r>
            <a:endParaRPr lang="ru-RU" sz="1200" dirty="0">
              <a:solidFill>
                <a:schemeClr val="tx1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837978" y="1477301"/>
            <a:ext cx="1731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Название проекта</a:t>
            </a:r>
            <a:endParaRPr lang="ru-RU" sz="1200" dirty="0">
              <a:solidFill>
                <a:schemeClr val="tx1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016839" y="1457422"/>
            <a:ext cx="1731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Текущая ситуация</a:t>
            </a:r>
            <a:endParaRPr lang="ru-RU" sz="1200" dirty="0">
              <a:solidFill>
                <a:schemeClr val="tx1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376473" y="1433182"/>
            <a:ext cx="1731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Заинтересованные</a:t>
            </a:r>
          </a:p>
          <a:p>
            <a:r>
              <a:rPr lang="ru-RU" sz="1200" dirty="0" smtClean="0"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стороны</a:t>
            </a:r>
            <a:endParaRPr lang="ru-RU" sz="1200" dirty="0">
              <a:solidFill>
                <a:schemeClr val="tx1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807835" y="2394615"/>
            <a:ext cx="1731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Предлагаемое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решение</a:t>
            </a:r>
            <a:endParaRPr lang="ru-RU" sz="1200" dirty="0">
              <a:solidFill>
                <a:schemeClr val="tx1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120329" y="2385440"/>
            <a:ext cx="1731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А</a:t>
            </a:r>
            <a:r>
              <a:rPr lang="ru-RU" sz="1200" dirty="0"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налоги и а</a:t>
            </a:r>
            <a:r>
              <a:rPr lang="ru-RU" sz="1200" dirty="0" smtClean="0"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льтернативы</a:t>
            </a:r>
            <a:endParaRPr lang="ru-RU" sz="1200" dirty="0"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277694" y="2407510"/>
            <a:ext cx="1731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Уникальность решения</a:t>
            </a:r>
            <a:endParaRPr lang="ru-RU" sz="1200" dirty="0">
              <a:solidFill>
                <a:schemeClr val="tx1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512086" y="2447015"/>
            <a:ext cx="1731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Необходимые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ресурсы</a:t>
            </a:r>
            <a:endParaRPr lang="ru-RU" sz="1200" dirty="0">
              <a:solidFill>
                <a:schemeClr val="tx1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486765" y="3397625"/>
            <a:ext cx="17311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Основные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этапы</a:t>
            </a:r>
            <a:endParaRPr lang="ru-RU" sz="1200" dirty="0">
              <a:solidFill>
                <a:schemeClr val="tx1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828804" y="3463628"/>
            <a:ext cx="1731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Качественные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и количественные показатели эффективности</a:t>
            </a:r>
            <a:endParaRPr lang="ru-RU" sz="1200" dirty="0">
              <a:solidFill>
                <a:schemeClr val="tx1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61414" y="3463628"/>
            <a:ext cx="1731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Экономические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показатели</a:t>
            </a:r>
            <a:endParaRPr lang="ru-RU" sz="1200" dirty="0">
              <a:solidFill>
                <a:schemeClr val="tx1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313898" y="3463628"/>
            <a:ext cx="1731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Риски</a:t>
            </a:r>
            <a:endParaRPr lang="ru-RU" sz="1200" dirty="0">
              <a:solidFill>
                <a:schemeClr val="tx1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807835" y="4672876"/>
            <a:ext cx="17311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Образ конечного результата</a:t>
            </a:r>
            <a:endParaRPr lang="ru-RU" sz="1200" dirty="0">
              <a:solidFill>
                <a:schemeClr val="tx1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035661" y="4668429"/>
            <a:ext cx="1766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Тиражируемость</a:t>
            </a:r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 и масштабируемость</a:t>
            </a:r>
            <a:endParaRPr lang="ru-RU" sz="1200" dirty="0">
              <a:solidFill>
                <a:schemeClr val="tx1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807835" y="5695437"/>
            <a:ext cx="1731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Презентация проекта</a:t>
            </a:r>
            <a:endParaRPr lang="ru-RU" sz="1200" dirty="0">
              <a:solidFill>
                <a:schemeClr val="tx1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533436" y="4718527"/>
            <a:ext cx="907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Команда</a:t>
            </a:r>
            <a:endParaRPr lang="ru-RU" sz="1200" dirty="0">
              <a:solidFill>
                <a:schemeClr val="tx1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314100" y="4665187"/>
            <a:ext cx="1731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Дополнительные сведения</a:t>
            </a:r>
            <a:endParaRPr lang="ru-RU" sz="1200" dirty="0">
              <a:solidFill>
                <a:schemeClr val="tx1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801811" y="5646573"/>
            <a:ext cx="2171510" cy="461665"/>
            <a:chOff x="12519457" y="-461665"/>
            <a:chExt cx="2171510" cy="461665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2959787" y="-461665"/>
              <a:ext cx="17311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ussianRail G Pro Cond" panose="02000503040000020004" pitchFamily="50" charset="-52"/>
                  <a:ea typeface="Microsoft JhengHei UI Light" panose="020B0304030504040204" pitchFamily="34" charset="-120"/>
                </a:rPr>
                <a:t>Критерии </a:t>
              </a:r>
            </a:p>
            <a:p>
              <a:r>
                <a:rPr lang="ru-RU" sz="1200" dirty="0" smtClean="0">
                  <a:latin typeface="RussianRail G Pro Cond" panose="02000503040000020004" pitchFamily="50" charset="-52"/>
                  <a:ea typeface="Microsoft JhengHei UI Light" panose="020B0304030504040204" pitchFamily="34" charset="-120"/>
                </a:rPr>
                <a:t>качества проектов</a:t>
              </a:r>
              <a:endParaRPr lang="ru-RU" sz="1200" dirty="0">
                <a:latin typeface="RussianRail G Pro Cond" panose="02000503040000020004" pitchFamily="50" charset="-52"/>
                <a:ea typeface="Microsoft JhengHei UI Light" panose="020B0304030504040204" pitchFamily="34" charset="-120"/>
              </a:endParaRPr>
            </a:p>
          </p:txBody>
        </p:sp>
        <p:grpSp>
          <p:nvGrpSpPr>
            <p:cNvPr id="101" name="Группа 100"/>
            <p:cNvGrpSpPr/>
            <p:nvPr/>
          </p:nvGrpSpPr>
          <p:grpSpPr>
            <a:xfrm>
              <a:off x="12519457" y="-461665"/>
              <a:ext cx="440330" cy="402073"/>
              <a:chOff x="595328" y="2238342"/>
              <a:chExt cx="620889" cy="566945"/>
            </a:xfrm>
          </p:grpSpPr>
          <p:pic>
            <p:nvPicPr>
              <p:cNvPr id="102" name="Рисунок 10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958" y="2449688"/>
                <a:ext cx="355599" cy="355599"/>
              </a:xfrm>
              <a:prstGeom prst="rect">
                <a:avLst/>
              </a:prstGeom>
            </p:spPr>
          </p:pic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28" y="2238342"/>
                <a:ext cx="620889" cy="566945"/>
              </a:xfrm>
              <a:prstGeom prst="rect">
                <a:avLst/>
              </a:prstGeom>
            </p:spPr>
          </p:pic>
          <p:pic>
            <p:nvPicPr>
              <p:cNvPr id="104" name="Рисунок 10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76" y="2395744"/>
                <a:ext cx="224411" cy="224411"/>
              </a:xfrm>
              <a:prstGeom prst="rect">
                <a:avLst/>
              </a:prstGeom>
            </p:spPr>
          </p:pic>
        </p:grpSp>
      </p:grpSp>
      <p:grpSp>
        <p:nvGrpSpPr>
          <p:cNvPr id="129" name="Группа 128"/>
          <p:cNvGrpSpPr/>
          <p:nvPr/>
        </p:nvGrpSpPr>
        <p:grpSpPr>
          <a:xfrm>
            <a:off x="1589243" y="2398343"/>
            <a:ext cx="282151" cy="287987"/>
            <a:chOff x="1589243" y="1417223"/>
            <a:chExt cx="282151" cy="287987"/>
          </a:xfrm>
        </p:grpSpPr>
        <p:sp>
          <p:nvSpPr>
            <p:cNvPr id="130" name="Овал 129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Овал 131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5</a:t>
              </a:r>
              <a:endParaRPr lang="ru-RU" sz="1050" dirty="0"/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1589243" y="4668721"/>
            <a:ext cx="282151" cy="287987"/>
            <a:chOff x="1589243" y="1417223"/>
            <a:chExt cx="282151" cy="287987"/>
          </a:xfrm>
        </p:grpSpPr>
        <p:sp>
          <p:nvSpPr>
            <p:cNvPr id="138" name="Овал 137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139" name="Прямая соединительная линия 138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Овал 139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1589243" y="5676851"/>
            <a:ext cx="282151" cy="287987"/>
            <a:chOff x="1589243" y="1417223"/>
            <a:chExt cx="282151" cy="287987"/>
          </a:xfrm>
        </p:grpSpPr>
        <p:sp>
          <p:nvSpPr>
            <p:cNvPr id="142" name="Овал 141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Овал 143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3794149" y="2398343"/>
            <a:ext cx="282151" cy="287987"/>
            <a:chOff x="1589243" y="1417223"/>
            <a:chExt cx="282151" cy="287987"/>
          </a:xfrm>
        </p:grpSpPr>
        <p:sp>
          <p:nvSpPr>
            <p:cNvPr id="150" name="Овал 149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151" name="Прямая соединительная линия 150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Овал 151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6</a:t>
              </a:r>
              <a:endParaRPr lang="ru-RU" sz="1050" dirty="0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1572919" y="3406473"/>
            <a:ext cx="282151" cy="287987"/>
            <a:chOff x="1589243" y="1417223"/>
            <a:chExt cx="282151" cy="287987"/>
          </a:xfrm>
        </p:grpSpPr>
        <p:sp>
          <p:nvSpPr>
            <p:cNvPr id="154" name="Овал 153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155" name="Прямая соединительная линия 154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Овал 155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 dirty="0"/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6051705" y="2398343"/>
            <a:ext cx="282151" cy="287987"/>
            <a:chOff x="1589243" y="1417223"/>
            <a:chExt cx="282151" cy="287987"/>
          </a:xfrm>
        </p:grpSpPr>
        <p:sp>
          <p:nvSpPr>
            <p:cNvPr id="162" name="Овал 161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163" name="Прямая соединительная линия 162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Овал 163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7</a:t>
              </a:r>
              <a:endParaRPr lang="ru-RU" sz="1050" dirty="0"/>
            </a:p>
          </p:txBody>
        </p:sp>
      </p:grpSp>
      <p:grpSp>
        <p:nvGrpSpPr>
          <p:cNvPr id="165" name="Группа 164"/>
          <p:cNvGrpSpPr/>
          <p:nvPr/>
        </p:nvGrpSpPr>
        <p:grpSpPr>
          <a:xfrm>
            <a:off x="3830475" y="3406473"/>
            <a:ext cx="282151" cy="287987"/>
            <a:chOff x="1589243" y="1417223"/>
            <a:chExt cx="282151" cy="287987"/>
          </a:xfrm>
        </p:grpSpPr>
        <p:sp>
          <p:nvSpPr>
            <p:cNvPr id="166" name="Овал 165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167" name="Прямая соединительная линия 166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Овал 167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8253939" y="2398343"/>
            <a:ext cx="282151" cy="287987"/>
            <a:chOff x="1589243" y="1417223"/>
            <a:chExt cx="282151" cy="287987"/>
          </a:xfrm>
        </p:grpSpPr>
        <p:sp>
          <p:nvSpPr>
            <p:cNvPr id="174" name="Овал 173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175" name="Прямая соединительная линия 174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Овал 175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8</a:t>
              </a:r>
              <a:endParaRPr lang="ru-RU" sz="1050" dirty="0"/>
            </a:p>
          </p:txBody>
        </p:sp>
      </p:grpSp>
      <p:grpSp>
        <p:nvGrpSpPr>
          <p:cNvPr id="177" name="Группа 176"/>
          <p:cNvGrpSpPr/>
          <p:nvPr/>
        </p:nvGrpSpPr>
        <p:grpSpPr>
          <a:xfrm>
            <a:off x="6032709" y="3406473"/>
            <a:ext cx="282151" cy="287987"/>
            <a:chOff x="1589243" y="1417223"/>
            <a:chExt cx="282151" cy="287987"/>
          </a:xfrm>
        </p:grpSpPr>
        <p:sp>
          <p:nvSpPr>
            <p:cNvPr id="178" name="Овал 177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179" name="Прямая соединительная линия 178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Овал 179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</p:grpSp>
      <p:grpSp>
        <p:nvGrpSpPr>
          <p:cNvPr id="181" name="Группа 180"/>
          <p:cNvGrpSpPr/>
          <p:nvPr/>
        </p:nvGrpSpPr>
        <p:grpSpPr>
          <a:xfrm>
            <a:off x="3803674" y="4674221"/>
            <a:ext cx="282151" cy="287987"/>
            <a:chOff x="1589243" y="1417223"/>
            <a:chExt cx="282151" cy="287987"/>
          </a:xfrm>
        </p:grpSpPr>
        <p:sp>
          <p:nvSpPr>
            <p:cNvPr id="182" name="Овал 181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183" name="Прямая соединительная линия 182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Овал 183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8261505" y="4685711"/>
            <a:ext cx="282151" cy="287987"/>
            <a:chOff x="1589243" y="1417223"/>
            <a:chExt cx="282151" cy="287987"/>
          </a:xfrm>
        </p:grpSpPr>
        <p:sp>
          <p:nvSpPr>
            <p:cNvPr id="186" name="Овал 185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187" name="Прямая соединительная линия 186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Овал 187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6038734" y="4683171"/>
            <a:ext cx="282151" cy="287987"/>
            <a:chOff x="1589243" y="1417223"/>
            <a:chExt cx="282151" cy="287987"/>
          </a:xfrm>
        </p:grpSpPr>
        <p:sp>
          <p:nvSpPr>
            <p:cNvPr id="190" name="Овал 189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191" name="Прямая соединительная линия 190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Овал 191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3762375" y="3467100"/>
            <a:ext cx="379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lt1"/>
                </a:solidFill>
              </a:rPr>
              <a:t>10</a:t>
            </a:r>
            <a:endParaRPr lang="ru-RU" sz="1000" dirty="0">
              <a:solidFill>
                <a:schemeClr val="lt1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5967218" y="3460909"/>
            <a:ext cx="379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lt1"/>
                </a:solidFill>
              </a:rPr>
              <a:t>11</a:t>
            </a:r>
            <a:endParaRPr lang="ru-RU" sz="1000" dirty="0">
              <a:solidFill>
                <a:schemeClr val="lt1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1530461" y="4729537"/>
            <a:ext cx="379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lt1"/>
                </a:solidFill>
              </a:rPr>
              <a:t>13</a:t>
            </a:r>
            <a:endParaRPr lang="ru-RU" sz="1000" dirty="0">
              <a:solidFill>
                <a:schemeClr val="lt1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3751697" y="4729537"/>
            <a:ext cx="379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lt1"/>
                </a:solidFill>
              </a:rPr>
              <a:t>14</a:t>
            </a:r>
            <a:endParaRPr lang="ru-RU" sz="1000" dirty="0">
              <a:solidFill>
                <a:schemeClr val="lt1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8199438" y="4748054"/>
            <a:ext cx="379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lt1"/>
                </a:solidFill>
              </a:rPr>
              <a:t>16</a:t>
            </a:r>
            <a:endParaRPr lang="ru-RU" sz="1000" dirty="0">
              <a:solidFill>
                <a:schemeClr val="lt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982237" y="4738529"/>
            <a:ext cx="379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lt1"/>
                </a:solidFill>
              </a:rPr>
              <a:t>15</a:t>
            </a:r>
            <a:endParaRPr lang="ru-RU" sz="1000" dirty="0">
              <a:solidFill>
                <a:schemeClr val="lt1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530461" y="5728940"/>
            <a:ext cx="379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lt1"/>
                </a:solidFill>
              </a:rPr>
              <a:t>17</a:t>
            </a:r>
            <a:endParaRPr lang="ru-RU" sz="1000" dirty="0">
              <a:solidFill>
                <a:schemeClr val="lt1"/>
              </a:solidFill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7043687" y="5660081"/>
            <a:ext cx="4479715" cy="583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Нажимайте последовательно на каждый этап, чтобы изучить информацию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8026543" y="1362075"/>
            <a:ext cx="1992312" cy="51902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Скругленный прямоугольник 201">
            <a:hlinkClick r:id="rId7" action="ppaction://hlinksldjump"/>
          </p:cNvPr>
          <p:cNvSpPr/>
          <p:nvPr/>
        </p:nvSpPr>
        <p:spPr>
          <a:xfrm>
            <a:off x="1476153" y="1331580"/>
            <a:ext cx="1992312" cy="51902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Скругленный прямоугольник 202">
            <a:hlinkClick r:id="rId8" action="ppaction://hlinksldjump"/>
          </p:cNvPr>
          <p:cNvSpPr/>
          <p:nvPr/>
        </p:nvSpPr>
        <p:spPr>
          <a:xfrm>
            <a:off x="3706852" y="1331580"/>
            <a:ext cx="1992312" cy="51902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Скругленный прямоугольник 203">
            <a:hlinkClick r:id="rId9" action="ppaction://hlinksldjump"/>
          </p:cNvPr>
          <p:cNvSpPr/>
          <p:nvPr/>
        </p:nvSpPr>
        <p:spPr>
          <a:xfrm>
            <a:off x="8209773" y="2384348"/>
            <a:ext cx="1992312" cy="51902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Скругленный прямоугольник 204">
            <a:hlinkClick r:id="rId10" action="ppaction://hlinksldjump"/>
          </p:cNvPr>
          <p:cNvSpPr/>
          <p:nvPr/>
        </p:nvSpPr>
        <p:spPr>
          <a:xfrm>
            <a:off x="6017534" y="1372524"/>
            <a:ext cx="1992312" cy="51902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Скругленный прямоугольник 205">
            <a:hlinkClick r:id="rId11" action="ppaction://hlinksldjump"/>
          </p:cNvPr>
          <p:cNvSpPr/>
          <p:nvPr/>
        </p:nvSpPr>
        <p:spPr>
          <a:xfrm>
            <a:off x="1527611" y="2384348"/>
            <a:ext cx="1625022" cy="51902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Скругленный прямоугольник 206">
            <a:hlinkClick r:id="rId12" action="ppaction://hlinksldjump"/>
          </p:cNvPr>
          <p:cNvSpPr/>
          <p:nvPr/>
        </p:nvSpPr>
        <p:spPr>
          <a:xfrm>
            <a:off x="3626717" y="2384348"/>
            <a:ext cx="1884180" cy="51902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Скругленный прямоугольник 207">
            <a:hlinkClick r:id="rId13" action="ppaction://hlinksldjump"/>
          </p:cNvPr>
          <p:cNvSpPr/>
          <p:nvPr/>
        </p:nvSpPr>
        <p:spPr>
          <a:xfrm>
            <a:off x="3749930" y="3419333"/>
            <a:ext cx="1884180" cy="93032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Скругленный прямоугольник 208">
            <a:hlinkClick r:id="rId14" action="ppaction://hlinksldjump"/>
          </p:cNvPr>
          <p:cNvSpPr/>
          <p:nvPr/>
        </p:nvSpPr>
        <p:spPr>
          <a:xfrm>
            <a:off x="3765050" y="3419296"/>
            <a:ext cx="1884180" cy="55316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Скругленный прямоугольник 209">
            <a:hlinkClick r:id="rId15" action="ppaction://hlinksldjump"/>
          </p:cNvPr>
          <p:cNvSpPr/>
          <p:nvPr/>
        </p:nvSpPr>
        <p:spPr>
          <a:xfrm>
            <a:off x="5929057" y="3419296"/>
            <a:ext cx="1293751" cy="55316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Скругленный прямоугольник 210">
            <a:hlinkClick r:id="rId16" action="ppaction://hlinksldjump"/>
          </p:cNvPr>
          <p:cNvSpPr/>
          <p:nvPr/>
        </p:nvSpPr>
        <p:spPr>
          <a:xfrm>
            <a:off x="8177738" y="3326911"/>
            <a:ext cx="1498161" cy="51902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Скругленный прямоугольник 211">
            <a:hlinkClick r:id="rId17" action="ppaction://hlinksldjump"/>
          </p:cNvPr>
          <p:cNvSpPr/>
          <p:nvPr/>
        </p:nvSpPr>
        <p:spPr>
          <a:xfrm>
            <a:off x="1527611" y="4576807"/>
            <a:ext cx="1779849" cy="55316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Скругленный прямоугольник 212">
            <a:hlinkClick r:id="rId18" action="ppaction://hlinksldjump"/>
          </p:cNvPr>
          <p:cNvSpPr/>
          <p:nvPr/>
        </p:nvSpPr>
        <p:spPr>
          <a:xfrm>
            <a:off x="3800264" y="4593784"/>
            <a:ext cx="1969169" cy="55316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Скругленный прямоугольник 213">
            <a:hlinkClick r:id="rId19" action="ppaction://hlinksldjump"/>
          </p:cNvPr>
          <p:cNvSpPr/>
          <p:nvPr/>
        </p:nvSpPr>
        <p:spPr>
          <a:xfrm>
            <a:off x="8233664" y="4636135"/>
            <a:ext cx="1402208" cy="55316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Скругленный прямоугольник 214">
            <a:hlinkClick r:id="rId20" action="ppaction://hlinksldjump"/>
          </p:cNvPr>
          <p:cNvSpPr/>
          <p:nvPr/>
        </p:nvSpPr>
        <p:spPr>
          <a:xfrm>
            <a:off x="5993079" y="4632387"/>
            <a:ext cx="2025457" cy="55316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Скругленный прямоугольник 215">
            <a:hlinkClick r:id="rId21" action="ppaction://hlinksldjump"/>
          </p:cNvPr>
          <p:cNvSpPr/>
          <p:nvPr/>
        </p:nvSpPr>
        <p:spPr>
          <a:xfrm>
            <a:off x="1527611" y="5646573"/>
            <a:ext cx="1779849" cy="55316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Скругленный прямоугольник 216">
            <a:hlinkClick r:id="rId22" action="ppaction://hlinksldjump"/>
          </p:cNvPr>
          <p:cNvSpPr/>
          <p:nvPr/>
        </p:nvSpPr>
        <p:spPr>
          <a:xfrm>
            <a:off x="3846567" y="5646573"/>
            <a:ext cx="2118616" cy="55316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>
            <a:hlinkClick r:id="rId23" action="ppaction://hlinksldjump"/>
          </p:cNvPr>
          <p:cNvSpPr/>
          <p:nvPr/>
        </p:nvSpPr>
        <p:spPr>
          <a:xfrm>
            <a:off x="5947242" y="2384348"/>
            <a:ext cx="1992312" cy="51902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1" name="Группа 220"/>
          <p:cNvGrpSpPr/>
          <p:nvPr/>
        </p:nvGrpSpPr>
        <p:grpSpPr>
          <a:xfrm>
            <a:off x="6053664" y="1419604"/>
            <a:ext cx="282151" cy="287987"/>
            <a:chOff x="1589243" y="1417223"/>
            <a:chExt cx="282151" cy="287987"/>
          </a:xfrm>
        </p:grpSpPr>
        <p:sp>
          <p:nvSpPr>
            <p:cNvPr id="222" name="Овал 221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223" name="Прямая соединительная линия 222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Овал 223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3</a:t>
              </a:r>
              <a:endParaRPr lang="ru-RU" sz="1050" dirty="0"/>
            </a:p>
          </p:txBody>
        </p:sp>
      </p:grpSp>
      <p:grpSp>
        <p:nvGrpSpPr>
          <p:cNvPr id="225" name="Группа 224"/>
          <p:cNvGrpSpPr/>
          <p:nvPr/>
        </p:nvGrpSpPr>
        <p:grpSpPr>
          <a:xfrm>
            <a:off x="3793374" y="1417223"/>
            <a:ext cx="282151" cy="287987"/>
            <a:chOff x="1589243" y="1417223"/>
            <a:chExt cx="282151" cy="287987"/>
          </a:xfrm>
        </p:grpSpPr>
        <p:sp>
          <p:nvSpPr>
            <p:cNvPr id="226" name="Овал 225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227" name="Прямая соединительная линия 226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Овал 227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2</a:t>
              </a:r>
              <a:endParaRPr lang="ru-RU" sz="1050" dirty="0"/>
            </a:p>
          </p:txBody>
        </p:sp>
      </p:grpSp>
      <p:grpSp>
        <p:nvGrpSpPr>
          <p:cNvPr id="229" name="Группа 228"/>
          <p:cNvGrpSpPr/>
          <p:nvPr/>
        </p:nvGrpSpPr>
        <p:grpSpPr>
          <a:xfrm>
            <a:off x="1593874" y="1417223"/>
            <a:ext cx="282151" cy="287987"/>
            <a:chOff x="1589243" y="1417223"/>
            <a:chExt cx="282151" cy="287987"/>
          </a:xfrm>
        </p:grpSpPr>
        <p:sp>
          <p:nvSpPr>
            <p:cNvPr id="230" name="Овал 229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231" name="Прямая соединительная линия 230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Овал 231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1</a:t>
              </a:r>
              <a:endParaRPr lang="ru-RU" sz="1050" dirty="0"/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8256588" y="1412875"/>
            <a:ext cx="282151" cy="287987"/>
            <a:chOff x="1589243" y="1417223"/>
            <a:chExt cx="282151" cy="287987"/>
          </a:xfrm>
        </p:grpSpPr>
        <p:sp>
          <p:nvSpPr>
            <p:cNvPr id="234" name="Овал 233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235" name="Прямая соединительная линия 234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Овал 235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/>
                <a:t>4</a:t>
              </a:r>
              <a:endParaRPr lang="ru-RU" sz="1050" dirty="0"/>
            </a:p>
          </p:txBody>
        </p:sp>
      </p:grpSp>
      <p:sp>
        <p:nvSpPr>
          <p:cNvPr id="241" name="TextBox 240"/>
          <p:cNvSpPr txBox="1"/>
          <p:nvPr/>
        </p:nvSpPr>
        <p:spPr>
          <a:xfrm>
            <a:off x="1513205" y="3465079"/>
            <a:ext cx="379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lt1"/>
                </a:solidFill>
              </a:rPr>
              <a:t>9</a:t>
            </a:r>
            <a:endParaRPr lang="ru-RU" sz="1000" dirty="0">
              <a:solidFill>
                <a:schemeClr val="lt1"/>
              </a:solidFill>
            </a:endParaRPr>
          </a:p>
        </p:txBody>
      </p:sp>
      <p:grpSp>
        <p:nvGrpSpPr>
          <p:cNvPr id="250" name="Группа 249"/>
          <p:cNvGrpSpPr/>
          <p:nvPr/>
        </p:nvGrpSpPr>
        <p:grpSpPr>
          <a:xfrm>
            <a:off x="8256588" y="3390900"/>
            <a:ext cx="282151" cy="287987"/>
            <a:chOff x="1589243" y="1417223"/>
            <a:chExt cx="282151" cy="287987"/>
          </a:xfrm>
        </p:grpSpPr>
        <p:sp>
          <p:nvSpPr>
            <p:cNvPr id="251" name="Овал 250"/>
            <p:cNvSpPr/>
            <p:nvPr/>
          </p:nvSpPr>
          <p:spPr>
            <a:xfrm>
              <a:off x="1595358" y="1472688"/>
              <a:ext cx="147986" cy="1479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cxnSp>
          <p:nvCxnSpPr>
            <p:cNvPr id="252" name="Прямая соединительная линия 251"/>
            <p:cNvCxnSpPr/>
            <p:nvPr/>
          </p:nvCxnSpPr>
          <p:spPr>
            <a:xfrm flipH="1" flipV="1">
              <a:off x="1589243" y="1417223"/>
              <a:ext cx="282151" cy="272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Овал 252"/>
            <p:cNvSpPr/>
            <p:nvPr/>
          </p:nvSpPr>
          <p:spPr>
            <a:xfrm>
              <a:off x="1614333" y="1489696"/>
              <a:ext cx="215514" cy="215514"/>
            </a:xfrm>
            <a:prstGeom prst="ellipse">
              <a:avLst/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/>
            </a:p>
          </p:txBody>
        </p:sp>
      </p:grpSp>
      <p:sp>
        <p:nvSpPr>
          <p:cNvPr id="254" name="TextBox 253"/>
          <p:cNvSpPr txBox="1"/>
          <p:nvPr/>
        </p:nvSpPr>
        <p:spPr>
          <a:xfrm>
            <a:off x="8191097" y="3445336"/>
            <a:ext cx="379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lt1"/>
                </a:solidFill>
              </a:rPr>
              <a:t>12</a:t>
            </a:r>
            <a:endParaRPr lang="ru-RU" sz="1000" dirty="0">
              <a:solidFill>
                <a:schemeClr val="lt1"/>
              </a:solidFill>
            </a:endParaRPr>
          </a:p>
        </p:txBody>
      </p:sp>
      <p:sp>
        <p:nvSpPr>
          <p:cNvPr id="4" name="Прямоугольник 3">
            <a:hlinkClick r:id="rId13" action="ppaction://hlinksldjump"/>
          </p:cNvPr>
          <p:cNvSpPr/>
          <p:nvPr/>
        </p:nvSpPr>
        <p:spPr>
          <a:xfrm>
            <a:off x="1558925" y="3392488"/>
            <a:ext cx="2060575" cy="887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6156" y="188913"/>
            <a:ext cx="10515600" cy="8953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Название проекта</a:t>
            </a:r>
            <a:endParaRPr lang="ru-RU" sz="32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137070" y="2687046"/>
            <a:ext cx="4378602" cy="1925468"/>
            <a:chOff x="4038214" y="2537766"/>
            <a:chExt cx="4378602" cy="192546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038214" y="2537766"/>
              <a:ext cx="4378602" cy="1925468"/>
            </a:xfrm>
            <a:prstGeom prst="roundRect">
              <a:avLst>
                <a:gd name="adj" fmla="val 726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201505" y="2710063"/>
              <a:ext cx="4130250" cy="153500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1D4999"/>
                  </a:solidFill>
                </a:rPr>
                <a:t>«Строительство </a:t>
              </a:r>
            </a:p>
            <a:p>
              <a:pPr algn="ctr"/>
              <a:r>
                <a:rPr lang="ru-RU" sz="2800" dirty="0" smtClean="0">
                  <a:solidFill>
                    <a:srgbClr val="1D4999"/>
                  </a:solidFill>
                </a:rPr>
                <a:t>Байкало-Амурской </a:t>
              </a:r>
            </a:p>
            <a:p>
              <a:pPr algn="ctr"/>
              <a:r>
                <a:rPr lang="ru-RU" sz="2800" dirty="0" smtClean="0">
                  <a:solidFill>
                    <a:srgbClr val="1D4999"/>
                  </a:solidFill>
                </a:rPr>
                <a:t>магистрали»</a:t>
              </a:r>
              <a:endParaRPr lang="ru-RU" sz="2800" dirty="0">
                <a:solidFill>
                  <a:srgbClr val="1D4999"/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6710" y="1919594"/>
            <a:ext cx="434084" cy="434084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723189" y="1915528"/>
            <a:ext cx="438150" cy="438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3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DC3729"/>
                </a:solidFill>
              </a:rPr>
              <a:t>?</a:t>
            </a:r>
            <a:endParaRPr lang="ru-RU" sz="2800" b="1" dirty="0">
              <a:solidFill>
                <a:srgbClr val="DC372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5367" y="2942540"/>
            <a:ext cx="45221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Название вашего проекта должно быть кратким и емким, отражающим суть предлагаемого решения.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9878295" y="-1509498"/>
            <a:ext cx="4187145" cy="4386188"/>
            <a:chOff x="9878295" y="-1509498"/>
            <a:chExt cx="4187145" cy="438618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5109" y="-1509498"/>
              <a:ext cx="3890331" cy="389033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9981" y="-742611"/>
              <a:ext cx="2356556" cy="235655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15027">
              <a:off x="9878295" y="-1203749"/>
              <a:ext cx="4080439" cy="4080439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-2076061" y="5180946"/>
            <a:ext cx="3890331" cy="3890331"/>
            <a:chOff x="-1980372" y="72069"/>
            <a:chExt cx="3890331" cy="389033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0372" y="72069"/>
              <a:ext cx="3890331" cy="389033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5500" y="838956"/>
              <a:ext cx="2356556" cy="2356556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7523865" y="5325997"/>
            <a:ext cx="5302487" cy="3942871"/>
            <a:chOff x="2782888" y="5591435"/>
            <a:chExt cx="5302487" cy="3942871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8" y="5821506"/>
              <a:ext cx="3712800" cy="3712800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>
              <a:off x="4326409" y="5591435"/>
              <a:ext cx="3758966" cy="3370500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25" name="Овал 24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26" name="Шеврон 25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7" name="Овал 26">
            <a:hlinkClick r:id="rId8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Группа 75"/>
          <p:cNvGrpSpPr/>
          <p:nvPr/>
        </p:nvGrpSpPr>
        <p:grpSpPr>
          <a:xfrm rot="15050462">
            <a:off x="8782670" y="1826767"/>
            <a:ext cx="6668934" cy="6852069"/>
            <a:chOff x="9732763" y="-2846131"/>
            <a:chExt cx="6668934" cy="6852069"/>
          </a:xfrm>
        </p:grpSpPr>
        <p:sp>
          <p:nvSpPr>
            <p:cNvPr id="77" name="Овал 76"/>
            <p:cNvSpPr/>
            <p:nvPr/>
          </p:nvSpPr>
          <p:spPr>
            <a:xfrm>
              <a:off x="10466319" y="-2007799"/>
              <a:ext cx="5001902" cy="5001902"/>
            </a:xfrm>
            <a:prstGeom prst="ellipse">
              <a:avLst/>
            </a:prstGeom>
            <a:solidFill>
              <a:srgbClr val="FE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11835251" y="-638867"/>
              <a:ext cx="2264038" cy="2264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2518638" y="-26274"/>
              <a:ext cx="2126331" cy="2126331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9732763" y="-2846131"/>
              <a:ext cx="4366526" cy="4366526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11503982" y="-722841"/>
              <a:ext cx="824088" cy="824088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14301638" y="-530611"/>
              <a:ext cx="605369" cy="605369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3412317" y="-1345300"/>
              <a:ext cx="2989380" cy="2840116"/>
            </a:xfrm>
            <a:prstGeom prst="lin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flipH="1">
              <a:off x="11125890" y="-1305798"/>
              <a:ext cx="865194" cy="5311736"/>
            </a:xfrm>
            <a:prstGeom prst="lin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6156" y="188913"/>
            <a:ext cx="10515600" cy="8953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Текущая ситуация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9113" y="1207649"/>
            <a:ext cx="434084" cy="434084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9945592" y="1203583"/>
            <a:ext cx="438150" cy="438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3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DC3729"/>
                </a:solidFill>
              </a:rPr>
              <a:t>?</a:t>
            </a:r>
            <a:endParaRPr lang="ru-RU" sz="2800" b="1" dirty="0">
              <a:solidFill>
                <a:srgbClr val="DC372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2901" y="1118513"/>
            <a:ext cx="6584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Определив тему вашего проекта, максимально полно и конкретно опишите текущую ситуацию</a:t>
            </a:r>
            <a:r>
              <a:rPr lang="ru-RU" sz="14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25" name="Овал 24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26" name="Шеврон 25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7" name="Овал 26">
            <a:hlinkClick r:id="rId4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93141" y="1925999"/>
            <a:ext cx="78245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Что </a:t>
            </a:r>
            <a:r>
              <a:rPr lang="ru-RU" sz="1400" b="1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происходит сейчас (при каких условиях и обстоятельствах возникает ситуация)?</a:t>
            </a:r>
          </a:p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Опишите производственную ситуацию, которую должен изменить ваш проект. Ситуация должна быть проблемной и конкретно описывать, что и в каких условиях работает неправильно. Из описания ситуации  должно стать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понятно,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какие есть ограничения и  требования. </a:t>
            </a:r>
          </a:p>
          <a:p>
            <a:endParaRPr lang="ru-RU" sz="1400" dirty="0" smtClean="0"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Какой </a:t>
            </a:r>
            <a:r>
              <a:rPr lang="ru-RU" sz="1400" b="1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масштаб проблемы? Периодичность возникновения и какой ущерб?</a:t>
            </a:r>
          </a:p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Напишите, как часто приходится сталкиваться с проблемной ситуацией.  Определите, является ли эта проблема типовой или возникает при определенных условиях. Например, при действиях конкретного человека или в конкретном помещении. Какие потери несет компания?</a:t>
            </a:r>
          </a:p>
          <a:p>
            <a:r>
              <a: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Какое решение / инструмент применяется сейчас? </a:t>
            </a:r>
          </a:p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Как в этой ситуации поступают в настоящее время? Какие именно решения и инструменты применяются сейчас?</a:t>
            </a:r>
          </a:p>
          <a:p>
            <a:endParaRPr lang="ru-RU" sz="1400" dirty="0">
              <a:latin typeface="RussianRail G Pro Cond" panose="02000503040000020004" pitchFamily="50" charset="-52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Что будет, если проблему не решить?</a:t>
            </a:r>
          </a:p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Опишите, как увеличивается влияние негативных факторов со временем? Обоснуйте, почему решение данной ситуации актуально именно сейчас? К чему может привести откладывание решения проблемы?</a:t>
            </a:r>
          </a:p>
        </p:txBody>
      </p:sp>
      <p:grpSp>
        <p:nvGrpSpPr>
          <p:cNvPr id="44" name="Группа 43"/>
          <p:cNvGrpSpPr/>
          <p:nvPr/>
        </p:nvGrpSpPr>
        <p:grpSpPr>
          <a:xfrm rot="16200000">
            <a:off x="1124879" y="1936296"/>
            <a:ext cx="472603" cy="413876"/>
            <a:chOff x="-4074719" y="471666"/>
            <a:chExt cx="6668934" cy="5840234"/>
          </a:xfrm>
        </p:grpSpPr>
        <p:sp>
          <p:nvSpPr>
            <p:cNvPr id="45" name="Овал 44"/>
            <p:cNvSpPr/>
            <p:nvPr/>
          </p:nvSpPr>
          <p:spPr>
            <a:xfrm>
              <a:off x="-3341163" y="1309998"/>
              <a:ext cx="5001902" cy="5001902"/>
            </a:xfrm>
            <a:prstGeom prst="ellipse">
              <a:avLst/>
            </a:prstGeom>
            <a:solidFill>
              <a:srgbClr val="FE342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-1972231" y="2678930"/>
              <a:ext cx="2264038" cy="226403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-1288844" y="3291523"/>
              <a:ext cx="2126331" cy="21263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-4074719" y="471666"/>
              <a:ext cx="4366526" cy="43665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-2303500" y="2594956"/>
              <a:ext cx="824088" cy="8240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494156" y="2787186"/>
              <a:ext cx="605369" cy="6053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-395165" y="1972497"/>
              <a:ext cx="2989380" cy="2840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 rot="16200000">
            <a:off x="1124880" y="3312511"/>
            <a:ext cx="472603" cy="413876"/>
            <a:chOff x="-4074719" y="471666"/>
            <a:chExt cx="6668934" cy="5840234"/>
          </a:xfrm>
        </p:grpSpPr>
        <p:sp>
          <p:nvSpPr>
            <p:cNvPr id="53" name="Овал 52"/>
            <p:cNvSpPr/>
            <p:nvPr/>
          </p:nvSpPr>
          <p:spPr>
            <a:xfrm>
              <a:off x="-3341163" y="1309998"/>
              <a:ext cx="5001902" cy="5001902"/>
            </a:xfrm>
            <a:prstGeom prst="ellipse">
              <a:avLst/>
            </a:prstGeom>
            <a:solidFill>
              <a:srgbClr val="FE342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-1972231" y="2678930"/>
              <a:ext cx="2264038" cy="226403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-1288844" y="3291523"/>
              <a:ext cx="2126331" cy="21263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-4074719" y="471666"/>
              <a:ext cx="4366526" cy="43665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-2303500" y="2594956"/>
              <a:ext cx="824088" cy="8240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494156" y="2787186"/>
              <a:ext cx="605369" cy="6053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-395165" y="1972497"/>
              <a:ext cx="2989380" cy="2840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 rot="16200000">
            <a:off x="1124880" y="4294724"/>
            <a:ext cx="472603" cy="413876"/>
            <a:chOff x="-4074719" y="471666"/>
            <a:chExt cx="6668934" cy="5840234"/>
          </a:xfrm>
        </p:grpSpPr>
        <p:sp>
          <p:nvSpPr>
            <p:cNvPr id="61" name="Овал 60"/>
            <p:cNvSpPr/>
            <p:nvPr/>
          </p:nvSpPr>
          <p:spPr>
            <a:xfrm>
              <a:off x="-3341163" y="1309998"/>
              <a:ext cx="5001902" cy="5001902"/>
            </a:xfrm>
            <a:prstGeom prst="ellipse">
              <a:avLst/>
            </a:prstGeom>
            <a:solidFill>
              <a:srgbClr val="FE342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-1972231" y="2678930"/>
              <a:ext cx="2264038" cy="226403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-1288844" y="3291523"/>
              <a:ext cx="2126331" cy="21263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-4074719" y="471666"/>
              <a:ext cx="4366526" cy="43665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-2303500" y="2594956"/>
              <a:ext cx="824088" cy="8240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494156" y="2787186"/>
              <a:ext cx="605369" cy="6053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-395165" y="1972497"/>
              <a:ext cx="2989380" cy="2840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 rot="16200000">
            <a:off x="1124880" y="5082331"/>
            <a:ext cx="472603" cy="413876"/>
            <a:chOff x="-4074719" y="471666"/>
            <a:chExt cx="6668934" cy="5840234"/>
          </a:xfrm>
        </p:grpSpPr>
        <p:sp>
          <p:nvSpPr>
            <p:cNvPr id="69" name="Овал 68"/>
            <p:cNvSpPr/>
            <p:nvPr/>
          </p:nvSpPr>
          <p:spPr>
            <a:xfrm>
              <a:off x="-3341163" y="1309998"/>
              <a:ext cx="5001902" cy="5001902"/>
            </a:xfrm>
            <a:prstGeom prst="ellipse">
              <a:avLst/>
            </a:prstGeom>
            <a:solidFill>
              <a:srgbClr val="FE342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-1972231" y="2678930"/>
              <a:ext cx="2264038" cy="226403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-1288844" y="3291523"/>
              <a:ext cx="2126331" cy="21263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-4074719" y="471666"/>
              <a:ext cx="4366526" cy="43665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-2303500" y="2594956"/>
              <a:ext cx="824088" cy="8240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494156" y="2787186"/>
              <a:ext cx="605369" cy="6053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>
              <a:off x="-395165" y="1972497"/>
              <a:ext cx="2989380" cy="2840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" name="Прямоугольник 3"/>
          <p:cNvSpPr/>
          <p:nvPr/>
        </p:nvSpPr>
        <p:spPr>
          <a:xfrm>
            <a:off x="-21344" y="14738"/>
            <a:ext cx="12213344" cy="684326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529064" y="1461781"/>
            <a:ext cx="7237601" cy="4471305"/>
            <a:chOff x="1233214" y="877109"/>
            <a:chExt cx="7237601" cy="447130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233214" y="877109"/>
              <a:ext cx="7237601" cy="4471305"/>
            </a:xfrm>
            <a:prstGeom prst="roundRect">
              <a:avLst>
                <a:gd name="adj" fmla="val 258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474523" y="1001639"/>
              <a:ext cx="6743630" cy="42384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ru-RU" sz="1400" dirty="0">
                  <a:solidFill>
                    <a:srgbClr val="1D4999"/>
                  </a:solidFill>
                </a:rPr>
                <a:t>К середине XX века пропускная способность имеющейся транспортной инфраструктуры на участке восточнее Байкала была уже не способна обеспечить экономическое развитие тихоокеанских районов страны. </a:t>
              </a:r>
              <a:endParaRPr lang="ru-RU" sz="1400" dirty="0" smtClean="0">
                <a:solidFill>
                  <a:srgbClr val="1D4999"/>
                </a:solidFill>
              </a:endParaRPr>
            </a:p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ru-RU" sz="1400" dirty="0" smtClean="0">
                  <a:solidFill>
                    <a:srgbClr val="1D4999"/>
                  </a:solidFill>
                </a:rPr>
                <a:t>В </a:t>
              </a:r>
              <a:r>
                <a:rPr lang="ru-RU" sz="1400" dirty="0">
                  <a:solidFill>
                    <a:srgbClr val="1D4999"/>
                  </a:solidFill>
                </a:rPr>
                <a:t>сложившейся ситуации в регионе невозможно было увеличить производство и сбыт промышленной продукции, оборот товаров, вывоз сырья и сельскохозяйственной продукции, развить трансграничное сотрудничество.</a:t>
              </a:r>
            </a:p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ru-RU" sz="1400" dirty="0">
                  <a:solidFill>
                    <a:srgbClr val="1D4999"/>
                  </a:solidFill>
                </a:rPr>
                <a:t>Русско-японская война 1904-1905 гг. показала необходимость строительства железной дороги на востоке страны, дублирующей Транссибирскую железнодорожную магистраль. </a:t>
              </a:r>
              <a:endParaRPr lang="ru-RU" sz="1400" dirty="0" smtClean="0">
                <a:solidFill>
                  <a:srgbClr val="1D4999"/>
                </a:solidFill>
              </a:endParaRPr>
            </a:p>
            <a:p>
              <a:pPr>
                <a:lnSpc>
                  <a:spcPct val="114000"/>
                </a:lnSpc>
                <a:spcBef>
                  <a:spcPts val="600"/>
                </a:spcBef>
              </a:pPr>
              <a:r>
                <a:rPr lang="ru-RU" sz="1400" dirty="0" smtClean="0">
                  <a:solidFill>
                    <a:srgbClr val="1D4999"/>
                  </a:solidFill>
                </a:rPr>
                <a:t>Существующие </a:t>
              </a:r>
              <a:r>
                <a:rPr lang="ru-RU" sz="1400" dirty="0">
                  <a:solidFill>
                    <a:srgbClr val="1D4999"/>
                  </a:solidFill>
                </a:rPr>
                <a:t>транспортные магистрали (речные, морские, сухопутные) были не способны обеспечить необходимый грузооборот, что в случае войны ставило под угрозу безопасность восточных регионов страны.</a:t>
              </a:r>
            </a:p>
          </p:txBody>
        </p:sp>
      </p:grpSp>
      <p:sp>
        <p:nvSpPr>
          <p:cNvPr id="85" name="Крест 84"/>
          <p:cNvSpPr/>
          <p:nvPr/>
        </p:nvSpPr>
        <p:spPr>
          <a:xfrm rot="2536841">
            <a:off x="9232180" y="1689165"/>
            <a:ext cx="316426" cy="316426"/>
          </a:xfrm>
          <a:prstGeom prst="plus">
            <a:avLst>
              <a:gd name="adj" fmla="val 39894"/>
            </a:avLst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250"/>
                            </p:stCondLst>
                            <p:childTnLst>
                              <p:par>
                                <p:cTn id="6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3" grpId="0" uiExpand="1" build="p"/>
      <p:bldP spid="4" grpId="0" animBg="1"/>
      <p:bldP spid="4" grpId="1" animBg="1"/>
      <p:bldP spid="85" grpId="0" animBg="1"/>
      <p:bldP spid="8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 flipH="1">
            <a:off x="-3739912" y="1116013"/>
            <a:ext cx="7006368" cy="6858000"/>
            <a:chOff x="-4365553" y="265276"/>
            <a:chExt cx="7006368" cy="6858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17185" y="265276"/>
              <a:ext cx="6858000" cy="68580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73167">
              <a:off x="-4162461" y="1216610"/>
              <a:ext cx="4080439" cy="408043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65553" y="4619965"/>
              <a:ext cx="1495778" cy="1495778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6578" y="2654285"/>
              <a:ext cx="832556" cy="832556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3812009" y="2377852"/>
            <a:ext cx="5005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Любая </a:t>
            </a:r>
            <a:r>
              <a:rPr lang="ru-RU" sz="16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схема  должна включать  в себя</a:t>
            </a:r>
            <a:r>
              <a:rPr lang="ru-RU" sz="16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:</a:t>
            </a:r>
            <a:endParaRPr lang="ru-RU" sz="1600" dirty="0"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23239" y="1326340"/>
            <a:ext cx="9256130" cy="565317"/>
            <a:chOff x="1124210" y="1153189"/>
            <a:chExt cx="8541622" cy="56531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24210" y="1153189"/>
              <a:ext cx="763587" cy="313604"/>
            </a:xfrm>
            <a:prstGeom prst="roundRect">
              <a:avLst>
                <a:gd name="adj" fmla="val 50000"/>
              </a:avLst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18994" y="1179897"/>
              <a:ext cx="8446838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200" dirty="0" smtClean="0">
                  <a:solidFill>
                    <a:schemeClr val="bg1"/>
                  </a:solidFill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Схема</a:t>
              </a:r>
              <a:r>
                <a:rPr lang="ru-RU" sz="1200" dirty="0" smtClean="0">
                  <a:latin typeface="RussianRail G Pro Cond" panose="02000503040000020004" pitchFamily="50" charset="-52"/>
                  <a:ea typeface="Microsoft JhengHei UI Light" panose="020B0304030504040204" pitchFamily="34" charset="-120"/>
                  <a:cs typeface="Times New Roman" panose="02020603050405020304" pitchFamily="18" charset="0"/>
                </a:rPr>
                <a:t>    - </a:t>
              </a:r>
              <a:r>
                <a:rPr lang="ru-RU" sz="1200" dirty="0">
                  <a:latin typeface="RussianRail G Pro Cond" panose="02000503040000020004" pitchFamily="50" charset="-52"/>
                  <a:ea typeface="Microsoft YaHei UI Light" panose="020B0502040204020203" pitchFamily="34" charset="-122"/>
                  <a:cs typeface="Times New Roman" panose="02020603050405020304" pitchFamily="18" charset="0"/>
                </a:rPr>
                <a:t>это пошаговое описание текущей ситуации, в которой отдельные шаги изображаются в виде блоков. </a:t>
              </a:r>
              <a:endPara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ru-RU" sz="1200" dirty="0" smtClean="0">
                  <a:latin typeface="RussianRail G Pro Cond" panose="02000503040000020004" pitchFamily="50" charset="-52"/>
                  <a:ea typeface="Microsoft YaHei UI Light" panose="020B0502040204020203" pitchFamily="34" charset="-122"/>
                  <a:cs typeface="Times New Roman" panose="02020603050405020304" pitchFamily="18" charset="0"/>
                </a:rPr>
                <a:t>Последовательность </a:t>
              </a:r>
              <a:r>
                <a:rPr lang="ru-RU" sz="1200" dirty="0">
                  <a:latin typeface="RussianRail G Pro Cond" panose="02000503040000020004" pitchFamily="50" charset="-52"/>
                  <a:ea typeface="Microsoft YaHei UI Light" panose="020B0502040204020203" pitchFamily="34" charset="-122"/>
                  <a:cs typeface="Times New Roman" panose="02020603050405020304" pitchFamily="18" charset="0"/>
                </a:rPr>
                <a:t>выполнения шагов указывается с помощью линий между блоками. 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597741" y="5055203"/>
            <a:ext cx="8081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чего нужна схема? </a:t>
            </a:r>
          </a:p>
          <a:p>
            <a:r>
              <a:rPr lang="ru-RU" sz="16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Если вы смогли нарисовать схему, значит вы поняли, как устроен процесс.</a:t>
            </a:r>
          </a:p>
          <a:p>
            <a:r>
              <a:rPr lang="ru-RU" sz="16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Схема является наглядным отображением текущей ситуации.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4859" y="2999769"/>
            <a:ext cx="71305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состав </a:t>
            </a:r>
            <a:r>
              <a:rPr lang="ru-RU" sz="16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выполняемых </a:t>
            </a:r>
            <a:r>
              <a:rPr lang="ru-RU" sz="16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работ/операций</a:t>
            </a:r>
            <a:r>
              <a:rPr lang="ru-RU" sz="16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очередность </a:t>
            </a:r>
            <a:r>
              <a:rPr lang="ru-RU" sz="16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выполнения </a:t>
            </a:r>
            <a:r>
              <a:rPr lang="ru-RU" sz="16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работ/операций</a:t>
            </a:r>
            <a:r>
              <a:rPr lang="ru-RU" sz="16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состав </a:t>
            </a:r>
            <a:r>
              <a:rPr lang="ru-RU" sz="16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участников выполняемой работы;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время</a:t>
            </a:r>
            <a:r>
              <a:rPr lang="ru-RU" sz="16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, затрачиваемое на каждую </a:t>
            </a:r>
            <a:r>
              <a:rPr lang="ru-RU" sz="16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работу/операцию.</a:t>
            </a:r>
            <a:endParaRPr lang="ru-RU" sz="1600" dirty="0"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32" name="Овал 31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33" name="Шеврон 32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4" name="Овал 33">
            <a:hlinkClick r:id="rId6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8649" y="6115145"/>
            <a:ext cx="434084" cy="434084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4245128" y="6111079"/>
            <a:ext cx="438150" cy="438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3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DC3729"/>
                </a:solidFill>
              </a:rPr>
              <a:t>?</a:t>
            </a:r>
            <a:endParaRPr lang="ru-RU" sz="2800" b="1" dirty="0">
              <a:solidFill>
                <a:srgbClr val="DC3729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 rot="18595059">
            <a:off x="10980284" y="2110614"/>
            <a:ext cx="2507239" cy="1864355"/>
            <a:chOff x="2782888" y="5591435"/>
            <a:chExt cx="5302487" cy="3942871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8" y="5821506"/>
              <a:ext cx="3712800" cy="3712800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4326409" y="5591435"/>
              <a:ext cx="3758966" cy="3370500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Заголовок 39"/>
          <p:cNvSpPr>
            <a:spLocks noGrp="1"/>
          </p:cNvSpPr>
          <p:nvPr>
            <p:ph type="title"/>
          </p:nvPr>
        </p:nvSpPr>
        <p:spPr>
          <a:xfrm>
            <a:off x="968552" y="272422"/>
            <a:ext cx="10515600" cy="736979"/>
          </a:xfrm>
        </p:spPr>
        <p:txBody>
          <a:bodyPr/>
          <a:lstStyle/>
          <a:p>
            <a:r>
              <a:rPr lang="ru-RU" dirty="0" smtClean="0"/>
              <a:t>Схема текущей ситуации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193" y="17028"/>
            <a:ext cx="12213344" cy="684326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536710" y="954252"/>
            <a:ext cx="11195188" cy="5520130"/>
            <a:chOff x="503173" y="964520"/>
            <a:chExt cx="11195188" cy="552013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503173" y="964520"/>
              <a:ext cx="11195188" cy="5520130"/>
            </a:xfrm>
            <a:prstGeom prst="roundRect">
              <a:avLst>
                <a:gd name="adj" fmla="val 258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1587256" y="1322209"/>
              <a:ext cx="8795832" cy="4435764"/>
              <a:chOff x="3432304" y="180239"/>
              <a:chExt cx="5458475" cy="2752725"/>
            </a:xfrm>
          </p:grpSpPr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2304" y="180239"/>
                <a:ext cx="5458475" cy="2752725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sp>
            <p:nvSpPr>
              <p:cNvPr id="43" name="Прямоугольник 42"/>
              <p:cNvSpPr/>
              <p:nvPr/>
            </p:nvSpPr>
            <p:spPr>
              <a:xfrm>
                <a:off x="3933502" y="570744"/>
                <a:ext cx="20610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DC3729"/>
                    </a:solidFill>
                    <a:latin typeface="RussianRail G Pro Cond" panose="02000503040000020004" pitchFamily="50" charset="-52"/>
                    <a:ea typeface="Microsoft JhengHei UI Light" panose="020B0304030504040204" pitchFamily="34" charset="-120"/>
                  </a:rPr>
                  <a:t>ТРАНССИБ</a:t>
                </a:r>
                <a:endParaRPr lang="ru-RU" sz="2400" b="1" dirty="0">
                  <a:solidFill>
                    <a:srgbClr val="DC3729"/>
                  </a:solidFill>
                  <a:latin typeface="RussianRail G Pro Cond" panose="02000503040000020004" pitchFamily="50" charset="-52"/>
                  <a:ea typeface="Microsoft JhengHei UI Light" panose="020B0304030504040204" pitchFamily="34" charset="-12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6091555" y="1908593"/>
                <a:ext cx="130943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DC3729"/>
                    </a:solidFill>
                    <a:latin typeface="RussianRail G Pro Cond" panose="02000503040000020004" pitchFamily="50" charset="-52"/>
                    <a:ea typeface="Microsoft JhengHei UI Light" panose="020B0304030504040204" pitchFamily="34" charset="-120"/>
                  </a:rPr>
                  <a:t>КВЖД</a:t>
                </a:r>
                <a:endParaRPr lang="ru-RU" sz="2400" b="1" dirty="0">
                  <a:solidFill>
                    <a:srgbClr val="DC3729"/>
                  </a:solidFill>
                  <a:latin typeface="RussianRail G Pro Cond" panose="02000503040000020004" pitchFamily="50" charset="-52"/>
                  <a:ea typeface="Microsoft JhengHei UI Light" panose="020B0304030504040204" pitchFamily="34" charset="-120"/>
                </a:endParaRPr>
              </a:p>
            </p:txBody>
          </p:sp>
        </p:grpSp>
      </p:grpSp>
      <p:sp>
        <p:nvSpPr>
          <p:cNvPr id="45" name="Прямоугольник 44">
            <a:hlinkClick r:id="rId10" action="ppaction://hlinksldjump"/>
          </p:cNvPr>
          <p:cNvSpPr/>
          <p:nvPr/>
        </p:nvSpPr>
        <p:spPr>
          <a:xfrm>
            <a:off x="10206642" y="5957155"/>
            <a:ext cx="13452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u="sng" dirty="0" smtClean="0">
                <a:solidFill>
                  <a:srgbClr val="1D4999"/>
                </a:solidFill>
                <a:latin typeface="RussianRail G Pro Cond" panose="02000503040000020004" pitchFamily="50" charset="-52"/>
              </a:rPr>
              <a:t>Продолжить</a:t>
            </a:r>
            <a:endParaRPr lang="ru-RU" sz="1400" u="sng" dirty="0">
              <a:solidFill>
                <a:srgbClr val="1D4999"/>
              </a:solidFill>
              <a:latin typeface="RussianRail G Pro Cond" panose="02000503040000020004" pitchFamily="50" charset="-52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72558" y="5927981"/>
            <a:ext cx="434084" cy="434084"/>
          </a:xfrm>
          <a:prstGeom prst="rect">
            <a:avLst/>
          </a:prstGeom>
        </p:spPr>
      </p:pic>
      <p:sp>
        <p:nvSpPr>
          <p:cNvPr id="47" name="Крест 46"/>
          <p:cNvSpPr/>
          <p:nvPr/>
        </p:nvSpPr>
        <p:spPr>
          <a:xfrm rot="2536841">
            <a:off x="11220392" y="1142494"/>
            <a:ext cx="316426" cy="316426"/>
          </a:xfrm>
          <a:prstGeom prst="plus">
            <a:avLst>
              <a:gd name="adj" fmla="val 39894"/>
            </a:avLst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4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build="p"/>
      <p:bldP spid="36" grpId="0" animBg="1"/>
      <p:bldP spid="23" grpId="0" animBg="1"/>
      <p:bldP spid="23" grpId="1" animBg="1"/>
      <p:bldP spid="45" grpId="0"/>
      <p:bldP spid="45" grpId="1"/>
      <p:bldP spid="47" grpId="0" animBg="1"/>
      <p:bldP spid="4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82638" y="272956"/>
            <a:ext cx="10139149" cy="736979"/>
          </a:xfrm>
        </p:spPr>
        <p:txBody>
          <a:bodyPr/>
          <a:lstStyle/>
          <a:p>
            <a:r>
              <a:rPr lang="ru-RU" dirty="0"/>
              <a:t>Схема текущей ситуации</a:t>
            </a:r>
          </a:p>
        </p:txBody>
      </p:sp>
      <p:grpSp>
        <p:nvGrpSpPr>
          <p:cNvPr id="29" name="Группа 28"/>
          <p:cNvGrpSpPr/>
          <p:nvPr/>
        </p:nvGrpSpPr>
        <p:grpSpPr>
          <a:xfrm flipH="1">
            <a:off x="-3739912" y="1116013"/>
            <a:ext cx="7006368" cy="6858000"/>
            <a:chOff x="-4365553" y="265276"/>
            <a:chExt cx="7006368" cy="685800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17185" y="265276"/>
              <a:ext cx="6858000" cy="6858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73167">
              <a:off x="-4162461" y="1216610"/>
              <a:ext cx="4080439" cy="408043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65553" y="4619965"/>
              <a:ext cx="1495778" cy="149577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6578" y="2654285"/>
              <a:ext cx="832556" cy="832556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 rot="18595059">
            <a:off x="10980284" y="2110614"/>
            <a:ext cx="2507239" cy="1864355"/>
            <a:chOff x="2782888" y="5591435"/>
            <a:chExt cx="5302487" cy="3942871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8" y="5821506"/>
              <a:ext cx="3712800" cy="3712800"/>
            </a:xfrm>
            <a:prstGeom prst="rect">
              <a:avLst/>
            </a:prstGeom>
          </p:spPr>
        </p:pic>
        <p:sp>
          <p:nvSpPr>
            <p:cNvPr id="44" name="Овал 43"/>
            <p:cNvSpPr/>
            <p:nvPr/>
          </p:nvSpPr>
          <p:spPr>
            <a:xfrm>
              <a:off x="4326409" y="5591435"/>
              <a:ext cx="3758966" cy="3370500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-21344" y="0"/>
            <a:ext cx="12213344" cy="684326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35" name="Овал 34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40" name="Шеврон 39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1" name="Овал 40">
            <a:hlinkClick r:id="rId8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3173" y="952069"/>
            <a:ext cx="11195188" cy="5532581"/>
          </a:xfrm>
          <a:prstGeom prst="roundRect">
            <a:avLst>
              <a:gd name="adj" fmla="val 2582"/>
            </a:avLst>
          </a:prstGeom>
          <a:pattFill prst="dot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1D49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670041" y="1968199"/>
            <a:ext cx="2831942" cy="58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DC3729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Длительный </a:t>
            </a:r>
            <a:r>
              <a:rPr lang="ru-RU" sz="1200" dirty="0" smtClean="0">
                <a:solidFill>
                  <a:srgbClr val="DC3729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срок движения груза</a:t>
            </a:r>
          </a:p>
          <a:p>
            <a:r>
              <a:rPr lang="ru-RU" sz="1200" dirty="0" smtClean="0">
                <a:solidFill>
                  <a:srgbClr val="DC3729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речным</a:t>
            </a:r>
            <a:r>
              <a:rPr lang="ru-RU" sz="1200" dirty="0">
                <a:solidFill>
                  <a:srgbClr val="DC3729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, морским </a:t>
            </a:r>
            <a:r>
              <a:rPr lang="ru-RU" sz="1200" dirty="0" smtClean="0">
                <a:solidFill>
                  <a:srgbClr val="DC3729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или сухопутным транспортом</a:t>
            </a:r>
            <a:endParaRPr lang="ru-RU" sz="1200" dirty="0">
              <a:solidFill>
                <a:srgbClr val="DC3729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405142" y="1959806"/>
            <a:ext cx="2586131" cy="419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DC3729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Высокая загруженность Транссиба</a:t>
            </a:r>
            <a:endParaRPr lang="ru-RU" sz="1200" dirty="0">
              <a:solidFill>
                <a:srgbClr val="DC3729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434873" y="5698430"/>
            <a:ext cx="1676785" cy="419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DC3729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Транссиб проходит близко к границе</a:t>
            </a:r>
            <a:endParaRPr lang="ru-RU" sz="1200" dirty="0">
              <a:solidFill>
                <a:srgbClr val="DC3729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055174" y="5698429"/>
            <a:ext cx="2713531" cy="419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DC3729"/>
                </a:solidFill>
                <a:latin typeface="RussianRail G Pro Cond" panose="02000503040000020004" pitchFamily="50" charset="-52"/>
                <a:ea typeface="Microsoft JhengHei UI Light" panose="020B0304030504040204" pitchFamily="34" charset="-120"/>
              </a:rPr>
              <a:t>КВЖД проходит по территории иного государства</a:t>
            </a:r>
            <a:endParaRPr lang="ru-RU" sz="1200" dirty="0">
              <a:solidFill>
                <a:srgbClr val="DC3729"/>
              </a:solidFill>
              <a:latin typeface="RussianRail G Pro Cond" panose="02000503040000020004" pitchFamily="50" charset="-52"/>
              <a:ea typeface="Microsoft JhengHei UI Light" panose="020B0304030504040204" pitchFamily="34" charset="-12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959409" y="3739630"/>
            <a:ext cx="1578145" cy="5764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RussianRail G Pro Cond" panose="02000503040000020004" pitchFamily="50" charset="-52"/>
              </a:rPr>
              <a:t>Погрузка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RussianRail G Pro Cond" panose="02000503040000020004" pitchFamily="50" charset="-52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726594" y="3739630"/>
            <a:ext cx="1578145" cy="5764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RussianRail G Pro Cond" panose="02000503040000020004" pitchFamily="50" charset="-52"/>
              </a:rPr>
              <a:t>Разгрузка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RussianRail G Pro Cond" panose="02000503040000020004" pitchFamily="50" charset="-52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5255486" y="3607481"/>
            <a:ext cx="1754053" cy="8406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D49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D4999"/>
                </a:solidFill>
                <a:latin typeface="RussianRail G Pro Cond" panose="02000503040000020004" pitchFamily="50" charset="-52"/>
              </a:rPr>
              <a:t>Движение груза по Транссибу</a:t>
            </a:r>
            <a:endParaRPr lang="ru-RU" sz="1400" dirty="0">
              <a:solidFill>
                <a:srgbClr val="1D4999"/>
              </a:solidFill>
              <a:latin typeface="RussianRail G Pro Cond" panose="02000503040000020004" pitchFamily="50" charset="-52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255485" y="2304737"/>
            <a:ext cx="1754053" cy="8406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D49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D4999"/>
                </a:solidFill>
                <a:latin typeface="RussianRail G Pro Cond" panose="02000503040000020004" pitchFamily="50" charset="-52"/>
              </a:rPr>
              <a:t>Движение груза иным транспортом</a:t>
            </a:r>
            <a:endParaRPr lang="ru-RU" sz="1400" dirty="0">
              <a:solidFill>
                <a:srgbClr val="1D4999"/>
              </a:solidFill>
              <a:latin typeface="RussianRail G Pro Cond" panose="02000503040000020004" pitchFamily="50" charset="-52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5255486" y="4953979"/>
            <a:ext cx="1754053" cy="8406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D49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D4999"/>
                </a:solidFill>
                <a:latin typeface="RussianRail G Pro Cond" panose="02000503040000020004" pitchFamily="50" charset="-52"/>
              </a:rPr>
              <a:t>Движение груза по КВЖД</a:t>
            </a:r>
            <a:endParaRPr lang="ru-RU" sz="1400" dirty="0">
              <a:solidFill>
                <a:srgbClr val="1D4999"/>
              </a:solidFill>
              <a:latin typeface="RussianRail G Pro Cond" panose="02000503040000020004" pitchFamily="50" charset="-52"/>
            </a:endParaRPr>
          </a:p>
        </p:txBody>
      </p:sp>
      <p:cxnSp>
        <p:nvCxnSpPr>
          <p:cNvPr id="87" name="Скругленная соединительная линия 86"/>
          <p:cNvCxnSpPr>
            <a:stCxn id="77" idx="0"/>
            <a:endCxn id="82" idx="1"/>
          </p:cNvCxnSpPr>
          <p:nvPr/>
        </p:nvCxnSpPr>
        <p:spPr>
          <a:xfrm rot="5400000" flipH="1" flipV="1">
            <a:off x="3994712" y="2478858"/>
            <a:ext cx="1014543" cy="1507003"/>
          </a:xfrm>
          <a:prstGeom prst="curvedConnector2">
            <a:avLst/>
          </a:prstGeom>
          <a:ln>
            <a:solidFill>
              <a:srgbClr val="1D4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Скругленная соединительная линия 88"/>
          <p:cNvCxnSpPr>
            <a:stCxn id="82" idx="3"/>
            <a:endCxn id="80" idx="0"/>
          </p:cNvCxnSpPr>
          <p:nvPr/>
        </p:nvCxnSpPr>
        <p:spPr>
          <a:xfrm>
            <a:off x="7009538" y="2725087"/>
            <a:ext cx="1506129" cy="1014543"/>
          </a:xfrm>
          <a:prstGeom prst="curvedConnector2">
            <a:avLst/>
          </a:prstGeom>
          <a:ln>
            <a:solidFill>
              <a:srgbClr val="1D4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кругленная соединительная линия 91"/>
          <p:cNvCxnSpPr>
            <a:stCxn id="77" idx="2"/>
            <a:endCxn id="83" idx="1"/>
          </p:cNvCxnSpPr>
          <p:nvPr/>
        </p:nvCxnSpPr>
        <p:spPr>
          <a:xfrm rot="16200000" flipH="1">
            <a:off x="3972835" y="4091677"/>
            <a:ext cx="1058299" cy="1507004"/>
          </a:xfrm>
          <a:prstGeom prst="curvedConnector2">
            <a:avLst/>
          </a:prstGeom>
          <a:ln>
            <a:solidFill>
              <a:srgbClr val="1D4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кругленная соединительная линия 94"/>
          <p:cNvCxnSpPr>
            <a:stCxn id="83" idx="3"/>
            <a:endCxn id="80" idx="2"/>
          </p:cNvCxnSpPr>
          <p:nvPr/>
        </p:nvCxnSpPr>
        <p:spPr>
          <a:xfrm flipV="1">
            <a:off x="7009539" y="4316030"/>
            <a:ext cx="1506128" cy="1058299"/>
          </a:xfrm>
          <a:prstGeom prst="curvedConnector2">
            <a:avLst/>
          </a:prstGeom>
          <a:ln>
            <a:solidFill>
              <a:srgbClr val="1D4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stCxn id="77" idx="3"/>
            <a:endCxn id="81" idx="1"/>
          </p:cNvCxnSpPr>
          <p:nvPr/>
        </p:nvCxnSpPr>
        <p:spPr>
          <a:xfrm>
            <a:off x="4537554" y="4027830"/>
            <a:ext cx="717932" cy="1"/>
          </a:xfrm>
          <a:prstGeom prst="straightConnector1">
            <a:avLst/>
          </a:prstGeom>
          <a:ln>
            <a:solidFill>
              <a:srgbClr val="1D4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81" idx="3"/>
            <a:endCxn id="80" idx="1"/>
          </p:cNvCxnSpPr>
          <p:nvPr/>
        </p:nvCxnSpPr>
        <p:spPr>
          <a:xfrm flipV="1">
            <a:off x="7009539" y="4027830"/>
            <a:ext cx="717055" cy="1"/>
          </a:xfrm>
          <a:prstGeom prst="straightConnector1">
            <a:avLst/>
          </a:prstGeom>
          <a:ln>
            <a:solidFill>
              <a:srgbClr val="1D4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Дуга 109"/>
          <p:cNvSpPr/>
          <p:nvPr/>
        </p:nvSpPr>
        <p:spPr>
          <a:xfrm>
            <a:off x="3913560" y="1786024"/>
            <a:ext cx="1598784" cy="896234"/>
          </a:xfrm>
          <a:prstGeom prst="arc">
            <a:avLst>
              <a:gd name="adj1" fmla="val 12719716"/>
              <a:gd name="adj2" fmla="val 0"/>
            </a:avLst>
          </a:prstGeom>
          <a:ln>
            <a:solidFill>
              <a:srgbClr val="DC3729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Дуга 110"/>
          <p:cNvSpPr/>
          <p:nvPr/>
        </p:nvSpPr>
        <p:spPr>
          <a:xfrm rot="18915215">
            <a:off x="6781208" y="2403440"/>
            <a:ext cx="2251474" cy="1329091"/>
          </a:xfrm>
          <a:prstGeom prst="arc">
            <a:avLst>
              <a:gd name="adj1" fmla="val 11905821"/>
              <a:gd name="adj2" fmla="val 20756050"/>
            </a:avLst>
          </a:prstGeom>
          <a:ln>
            <a:solidFill>
              <a:srgbClr val="DC3729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8393967" y="4681491"/>
            <a:ext cx="1578145" cy="576400"/>
          </a:xfrm>
          <a:prstGeom prst="round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RussianRail G Pro Cond" panose="02000503040000020004" pitchFamily="50" charset="-52"/>
              </a:rPr>
              <a:t>Граница Россия-Китай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RussianRail G Pro Cond" panose="02000503040000020004" pitchFamily="50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20860" y="1059522"/>
            <a:ext cx="3605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rgbClr val="1D4999"/>
                </a:solidFill>
                <a:latin typeface="RussianRail G Pro Cond" panose="02000503040000020004" pitchFamily="50" charset="-52"/>
              </a:rPr>
              <a:t>ПРИМЕР СХЕМЫ ТЕКУЩЕЙ СИТУАЦИИ</a:t>
            </a:r>
            <a:endParaRPr lang="ru-RU" sz="1400" dirty="0">
              <a:solidFill>
                <a:srgbClr val="1D4999"/>
              </a:solidFill>
              <a:latin typeface="RussianRail G Pro Cond" panose="02000503040000020004" pitchFamily="50" charset="-52"/>
            </a:endParaRPr>
          </a:p>
        </p:txBody>
      </p:sp>
      <p:sp>
        <p:nvSpPr>
          <p:cNvPr id="112" name="Дуга 111"/>
          <p:cNvSpPr/>
          <p:nvPr/>
        </p:nvSpPr>
        <p:spPr>
          <a:xfrm rot="19472471">
            <a:off x="3643257" y="4651545"/>
            <a:ext cx="1915270" cy="1462801"/>
          </a:xfrm>
          <a:prstGeom prst="arc">
            <a:avLst>
              <a:gd name="adj1" fmla="val 11659677"/>
              <a:gd name="adj2" fmla="val 20626338"/>
            </a:avLst>
          </a:prstGeom>
          <a:ln>
            <a:solidFill>
              <a:srgbClr val="DC3729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Дуга 113"/>
          <p:cNvSpPr/>
          <p:nvPr/>
        </p:nvSpPr>
        <p:spPr>
          <a:xfrm rot="1169880" flipH="1">
            <a:off x="6855924" y="5442447"/>
            <a:ext cx="1521364" cy="1186935"/>
          </a:xfrm>
          <a:prstGeom prst="arc">
            <a:avLst>
              <a:gd name="adj1" fmla="val 13583858"/>
              <a:gd name="adj2" fmla="val 20344550"/>
            </a:avLst>
          </a:prstGeom>
          <a:ln>
            <a:solidFill>
              <a:srgbClr val="DC3729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2873557" y="4707483"/>
            <a:ext cx="6712252" cy="0"/>
          </a:xfrm>
          <a:prstGeom prst="line">
            <a:avLst/>
          </a:prstGeom>
          <a:ln w="19050" cap="rnd">
            <a:solidFill>
              <a:srgbClr val="DC3729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5191004" y="4632542"/>
            <a:ext cx="184571" cy="184571"/>
          </a:xfrm>
          <a:prstGeom prst="ellipse">
            <a:avLst/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рест 44">
            <a:hlinkClick r:id="" action="ppaction://hlinkshowjump?jump=lastslideviewed"/>
          </p:cNvPr>
          <p:cNvSpPr/>
          <p:nvPr/>
        </p:nvSpPr>
        <p:spPr>
          <a:xfrm rot="2536841">
            <a:off x="11220392" y="1142494"/>
            <a:ext cx="316426" cy="316426"/>
          </a:xfrm>
          <a:prstGeom prst="plus">
            <a:avLst>
              <a:gd name="adj" fmla="val 39894"/>
            </a:avLst>
          </a:prstGeom>
          <a:solidFill>
            <a:srgbClr val="DC3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5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2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50"/>
                            </p:stCondLst>
                            <p:childTnLst>
                              <p:par>
                                <p:cTn id="8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2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7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25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5" grpId="0"/>
      <p:bldP spid="68" grpId="0"/>
      <p:bldP spid="77" grpId="0" animBg="1"/>
      <p:bldP spid="80" grpId="0" animBg="1"/>
      <p:bldP spid="81" grpId="0" animBg="1"/>
      <p:bldP spid="82" grpId="0" animBg="1"/>
      <p:bldP spid="83" grpId="0" animBg="1"/>
      <p:bldP spid="110" grpId="0" animBg="1"/>
      <p:bldP spid="111" grpId="0" animBg="1"/>
      <p:bldP spid="113" grpId="0"/>
      <p:bldP spid="28" grpId="0"/>
      <p:bldP spid="112" grpId="0" animBg="1"/>
      <p:bldP spid="114" grpId="0" animBg="1"/>
      <p:bldP spid="2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4" name="Овал 3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5" name="Шеврон 4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Овал 5">
            <a:hlinkClick r:id="rId2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96664" y="272956"/>
            <a:ext cx="10029588" cy="736979"/>
          </a:xfrm>
        </p:spPr>
        <p:txBody>
          <a:bodyPr/>
          <a:lstStyle/>
          <a:p>
            <a:r>
              <a:rPr lang="ru-RU" dirty="0" smtClean="0"/>
              <a:t>Заинтересованные стороны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 rot="9174718">
            <a:off x="7044323" y="-3599784"/>
            <a:ext cx="5756378" cy="5041075"/>
            <a:chOff x="-4074719" y="471666"/>
            <a:chExt cx="6668934" cy="5840234"/>
          </a:xfrm>
        </p:grpSpPr>
        <p:sp>
          <p:nvSpPr>
            <p:cNvPr id="15" name="Овал 14"/>
            <p:cNvSpPr/>
            <p:nvPr/>
          </p:nvSpPr>
          <p:spPr>
            <a:xfrm>
              <a:off x="-3341163" y="1309998"/>
              <a:ext cx="5001902" cy="5001902"/>
            </a:xfrm>
            <a:prstGeom prst="ellipse">
              <a:avLst/>
            </a:prstGeom>
            <a:solidFill>
              <a:srgbClr val="FE342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-1972231" y="2678930"/>
              <a:ext cx="2264038" cy="226403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-1288844" y="3291523"/>
              <a:ext cx="2126331" cy="21263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-4074719" y="471666"/>
              <a:ext cx="4366526" cy="43665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-2303500" y="2594956"/>
              <a:ext cx="824088" cy="8240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94156" y="2787186"/>
              <a:ext cx="605369" cy="6053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-395165" y="1972497"/>
              <a:ext cx="2989380" cy="2840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1005586" y="5728222"/>
            <a:ext cx="4834164" cy="95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Целевая </a:t>
            </a:r>
            <a:r>
              <a:rPr lang="ru-RU" b="1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группа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Те, кто вероятнее всего заинтересуются решением проекта.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996664" y="1056490"/>
            <a:ext cx="8160983" cy="568753"/>
            <a:chOff x="996664" y="1056490"/>
            <a:chExt cx="8160983" cy="568753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1010312" y="1056490"/>
              <a:ext cx="3588984" cy="320436"/>
            </a:xfrm>
            <a:prstGeom prst="roundRect">
              <a:avLst>
                <a:gd name="adj" fmla="val 50000"/>
              </a:avLst>
            </a:prstGeom>
            <a:solidFill>
              <a:srgbClr val="DC3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96664" y="1086634"/>
              <a:ext cx="8160983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200" dirty="0">
                  <a:solidFill>
                    <a:schemeClr val="bg1"/>
                  </a:solidFill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Заинтересованные стороны (</a:t>
              </a:r>
              <a:r>
                <a:rPr lang="ru-RU" sz="1200" dirty="0" err="1">
                  <a:solidFill>
                    <a:schemeClr val="bg1"/>
                  </a:solidFill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Стейкхолдеры</a:t>
              </a:r>
              <a:r>
                <a:rPr lang="ru-RU" sz="1200" dirty="0" smtClean="0">
                  <a:solidFill>
                    <a:schemeClr val="bg1"/>
                  </a:solidFill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)  </a:t>
              </a:r>
              <a:r>
                <a:rPr lang="ru-RU" sz="12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- все</a:t>
              </a:r>
              <a:r>
                <a:rPr lang="ru-RU" sz="12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, кто влияют на текущую ситуацию. </a:t>
              </a:r>
              <a:endParaRPr lang="ru-RU" sz="12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ru-RU" sz="1200" dirty="0" smtClean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Это </a:t>
              </a:r>
              <a:r>
                <a:rPr lang="ru-RU" sz="1200" dirty="0">
                  <a:latin typeface="RussianRail G Pro Cond" panose="02000503040000020004" pitchFamily="50" charset="-52"/>
                  <a:ea typeface="Verdana" panose="020B0604030504040204" pitchFamily="34" charset="0"/>
                  <a:cs typeface="Times New Roman" panose="02020603050405020304" pitchFamily="18" charset="0"/>
                </a:rPr>
                <a:t>может быть как физическое лицо, так и организация или подразделение. </a:t>
              </a:r>
              <a:endParaRPr lang="ru-RU" sz="1200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996664" y="3391808"/>
            <a:ext cx="5012873" cy="95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Конечные потребители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Лица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, использующие проект  в соответствии с его назначением.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35671" y="4683703"/>
            <a:ext cx="4795157" cy="72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Исполнители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Те, кто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будут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реализовывать проект.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05586" y="1869401"/>
            <a:ext cx="4825242" cy="118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Потенциальный заказчик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Тот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ussianRail G Pro Cond" panose="02000503040000020004" pitchFamily="50" charset="-52"/>
                <a:ea typeface="Verdana" panose="020B0604030504040204" pitchFamily="34" charset="0"/>
                <a:cs typeface="Times New Roman" panose="02020603050405020304" pitchFamily="18" charset="0"/>
              </a:rPr>
              <a:t>, кто может быть заинтересован в реализации проекта, приобретении товара или услуги.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6132512" y="1898506"/>
            <a:ext cx="5656419" cy="1208102"/>
            <a:chOff x="4038214" y="2537766"/>
            <a:chExt cx="4203898" cy="1925468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038214" y="2537766"/>
              <a:ext cx="4203898" cy="1925468"/>
            </a:xfrm>
            <a:prstGeom prst="roundRect">
              <a:avLst>
                <a:gd name="adj" fmla="val 726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111862" y="2710063"/>
              <a:ext cx="4130250" cy="153500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1D4999"/>
                  </a:solidFill>
                </a:rPr>
                <a:t>- Л.И. Брежнев, Секретарь Центрального Комитета КПСС;</a:t>
              </a:r>
            </a:p>
            <a:p>
              <a:r>
                <a:rPr lang="ru-RU" sz="1200" dirty="0">
                  <a:solidFill>
                    <a:srgbClr val="1D4999"/>
                  </a:solidFill>
                </a:rPr>
                <a:t>- А.Н. Косыгин, Председатель Совета Министров СССР;</a:t>
              </a:r>
            </a:p>
            <a:p>
              <a:r>
                <a:rPr lang="ru-RU" sz="1200" dirty="0">
                  <a:solidFill>
                    <a:srgbClr val="1D4999"/>
                  </a:solidFill>
                </a:rPr>
                <a:t>Как лица, осуществляющие общее руководство страной, они принимали решения о начале реализации крупных инфраструктурных проектов. </a:t>
              </a: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78587" y="1154680"/>
            <a:ext cx="434084" cy="434084"/>
          </a:xfrm>
          <a:prstGeom prst="rect">
            <a:avLst/>
          </a:prstGeom>
        </p:spPr>
      </p:pic>
      <p:sp>
        <p:nvSpPr>
          <p:cNvPr id="56" name="Овал 55"/>
          <p:cNvSpPr/>
          <p:nvPr/>
        </p:nvSpPr>
        <p:spPr>
          <a:xfrm>
            <a:off x="10915066" y="1150614"/>
            <a:ext cx="438150" cy="438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3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DC3729"/>
                </a:solidFill>
              </a:rPr>
              <a:t>?</a:t>
            </a:r>
            <a:endParaRPr lang="ru-RU" sz="2800" b="1" dirty="0">
              <a:solidFill>
                <a:srgbClr val="DC3729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6132511" y="4511466"/>
            <a:ext cx="5656422" cy="1075654"/>
            <a:chOff x="4038213" y="2537766"/>
            <a:chExt cx="4440746" cy="1925468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4038213" y="2537766"/>
              <a:ext cx="4440745" cy="1925468"/>
            </a:xfrm>
            <a:prstGeom prst="roundRect">
              <a:avLst>
                <a:gd name="adj" fmla="val 726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111862" y="2710063"/>
              <a:ext cx="4367097" cy="153500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1D4999"/>
                  </a:solidFill>
                </a:rPr>
                <a:t>- Е.Ф. Кожевников, Министр транспортного строительства СССР;</a:t>
              </a:r>
            </a:p>
            <a:p>
              <a:r>
                <a:rPr lang="ru-RU" sz="1200" dirty="0">
                  <a:solidFill>
                    <a:srgbClr val="1D4999"/>
                  </a:solidFill>
                </a:rPr>
                <a:t>- Б.П. </a:t>
              </a:r>
              <a:r>
                <a:rPr lang="ru-RU" sz="1200" dirty="0" err="1">
                  <a:solidFill>
                    <a:srgbClr val="1D4999"/>
                  </a:solidFill>
                </a:rPr>
                <a:t>Бещев</a:t>
              </a:r>
              <a:r>
                <a:rPr lang="ru-RU" sz="1200" dirty="0">
                  <a:solidFill>
                    <a:srgbClr val="1D4999"/>
                  </a:solidFill>
                </a:rPr>
                <a:t>, Министр путей сообщения СССР;</a:t>
              </a:r>
            </a:p>
            <a:p>
              <a:r>
                <a:rPr lang="ru-RU" sz="1200" dirty="0">
                  <a:solidFill>
                    <a:srgbClr val="1D4999"/>
                  </a:solidFill>
                </a:rPr>
                <a:t>- С.Г. Судаков, Руководитель главного управления геодезии и картографии при Совете Министров СССР.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132511" y="3336375"/>
            <a:ext cx="5656422" cy="945324"/>
            <a:chOff x="4038213" y="2537766"/>
            <a:chExt cx="4440746" cy="1925468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038213" y="2537766"/>
              <a:ext cx="4440745" cy="1925468"/>
            </a:xfrm>
            <a:prstGeom prst="roundRect">
              <a:avLst>
                <a:gd name="adj" fmla="val 726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111862" y="2710063"/>
              <a:ext cx="4367097" cy="153500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1D4999"/>
                  </a:solidFill>
                </a:rPr>
                <a:t>- </a:t>
              </a:r>
              <a:r>
                <a:rPr lang="ru-RU" sz="1200" dirty="0" err="1">
                  <a:solidFill>
                    <a:srgbClr val="1D4999"/>
                  </a:solidFill>
                </a:rPr>
                <a:t>лесозаготавливающие</a:t>
              </a:r>
              <a:r>
                <a:rPr lang="ru-RU" sz="1200" dirty="0">
                  <a:solidFill>
                    <a:srgbClr val="1D4999"/>
                  </a:solidFill>
                </a:rPr>
                <a:t> предприятия Хабаровского края и Амурской области;</a:t>
              </a:r>
            </a:p>
            <a:p>
              <a:r>
                <a:rPr lang="ru-RU" sz="1200" dirty="0">
                  <a:solidFill>
                    <a:srgbClr val="1D4999"/>
                  </a:solidFill>
                </a:rPr>
                <a:t>- угольные и золотодобывающие предприятия Якутской АССР;</a:t>
              </a:r>
            </a:p>
            <a:p>
              <a:r>
                <a:rPr lang="ru-RU" sz="1200" dirty="0">
                  <a:solidFill>
                    <a:srgbClr val="1D4999"/>
                  </a:solidFill>
                </a:rPr>
                <a:t>- машиностроительные предприятия Комсомольска-на-Амуре.</a:t>
              </a: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132511" y="5816887"/>
            <a:ext cx="5656422" cy="669286"/>
            <a:chOff x="4038213" y="2537766"/>
            <a:chExt cx="4440746" cy="1925468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4038213" y="2537766"/>
              <a:ext cx="4440745" cy="1925468"/>
            </a:xfrm>
            <a:prstGeom prst="roundRect">
              <a:avLst>
                <a:gd name="adj" fmla="val 726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4111862" y="2710063"/>
              <a:ext cx="4367097" cy="153500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1D4999"/>
                  </a:solidFill>
                </a:rPr>
                <a:t>Добывающие и промышленные предприятия Севера и Дальнего Востока.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 rot="16394167">
            <a:off x="-3945926" y="2701518"/>
            <a:ext cx="5607396" cy="4169597"/>
            <a:chOff x="2782888" y="5591435"/>
            <a:chExt cx="5302487" cy="3942871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8" y="5821506"/>
              <a:ext cx="3712800" cy="3712800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4326409" y="5591435"/>
              <a:ext cx="3758966" cy="3370500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9455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50" grpId="0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Группа 84"/>
          <p:cNvGrpSpPr/>
          <p:nvPr/>
        </p:nvGrpSpPr>
        <p:grpSpPr>
          <a:xfrm rot="14362391">
            <a:off x="9859437" y="-1607427"/>
            <a:ext cx="7493132" cy="7698900"/>
            <a:chOff x="9732763" y="-2846131"/>
            <a:chExt cx="6668934" cy="6852069"/>
          </a:xfrm>
        </p:grpSpPr>
        <p:sp>
          <p:nvSpPr>
            <p:cNvPr id="86" name="Овал 85"/>
            <p:cNvSpPr/>
            <p:nvPr/>
          </p:nvSpPr>
          <p:spPr>
            <a:xfrm>
              <a:off x="10466319" y="-2007799"/>
              <a:ext cx="5001902" cy="5001902"/>
            </a:xfrm>
            <a:prstGeom prst="ellipse">
              <a:avLst/>
            </a:prstGeom>
            <a:solidFill>
              <a:srgbClr val="FE3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835251" y="-638867"/>
              <a:ext cx="2264038" cy="2264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2518638" y="-26274"/>
              <a:ext cx="2126331" cy="2126331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9732763" y="-2846131"/>
              <a:ext cx="4366526" cy="4366526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11503982" y="-722841"/>
              <a:ext cx="824088" cy="824088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14301638" y="-530611"/>
              <a:ext cx="605369" cy="605369"/>
            </a:xfrm>
            <a:prstGeom prst="ellips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2" name="Прямая соединительная линия 91"/>
            <p:cNvCxnSpPr/>
            <p:nvPr/>
          </p:nvCxnSpPr>
          <p:spPr>
            <a:xfrm>
              <a:off x="13412317" y="-1345300"/>
              <a:ext cx="2989380" cy="2840116"/>
            </a:xfrm>
            <a:prstGeom prst="lin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flipH="1">
              <a:off x="11125890" y="-1305798"/>
              <a:ext cx="865194" cy="5311736"/>
            </a:xfrm>
            <a:prstGeom prst="line">
              <a:avLst/>
            </a:prstGeom>
            <a:noFill/>
            <a:ln w="1079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8" name="Дуга 37"/>
          <p:cNvSpPr/>
          <p:nvPr/>
        </p:nvSpPr>
        <p:spPr>
          <a:xfrm rot="18641245">
            <a:off x="4118497" y="1341191"/>
            <a:ext cx="1371415" cy="1317557"/>
          </a:xfrm>
          <a:prstGeom prst="arc">
            <a:avLst>
              <a:gd name="adj1" fmla="val 14562898"/>
              <a:gd name="adj2" fmla="val 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188913"/>
            <a:ext cx="10944225" cy="895350"/>
          </a:xfrm>
        </p:spPr>
        <p:txBody>
          <a:bodyPr>
            <a:normAutofit/>
          </a:bodyPr>
          <a:lstStyle/>
          <a:p>
            <a:r>
              <a:rPr lang="ru-RU" sz="3200" dirty="0"/>
              <a:t>Направление и тема проекта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147149" y="4941076"/>
            <a:ext cx="3220178" cy="611491"/>
            <a:chOff x="1147149" y="5415742"/>
            <a:chExt cx="3220178" cy="611491"/>
          </a:xfrm>
        </p:grpSpPr>
        <p:sp>
          <p:nvSpPr>
            <p:cNvPr id="51" name="Прямоугольник 50">
              <a:hlinkClick r:id="rId3" action="ppaction://hlinksldjump"/>
            </p:cNvPr>
            <p:cNvSpPr/>
            <p:nvPr/>
          </p:nvSpPr>
          <p:spPr>
            <a:xfrm>
              <a:off x="1771650" y="5583508"/>
              <a:ext cx="25956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u="sng" dirty="0">
                  <a:solidFill>
                    <a:srgbClr val="DC3729"/>
                  </a:solidFill>
                </a:rPr>
                <a:t>Прорывная идея</a:t>
              </a: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147149" y="5415742"/>
              <a:ext cx="624501" cy="611491"/>
              <a:chOff x="1147149" y="5415742"/>
              <a:chExt cx="838094" cy="820634"/>
            </a:xfrm>
          </p:grpSpPr>
          <p:pic>
            <p:nvPicPr>
              <p:cNvPr id="52" name="Picture 6" descr="https://png.pngtree.com/element_origin_min_pic/17/07/27/073ed6c08b959f2d9374b5f48c03b49f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1878" y="5467888"/>
                <a:ext cx="692758" cy="692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Овал 46"/>
              <p:cNvSpPr/>
              <p:nvPr/>
            </p:nvSpPr>
            <p:spPr>
              <a:xfrm>
                <a:off x="1147149" y="5415742"/>
                <a:ext cx="838094" cy="820634"/>
              </a:xfrm>
              <a:prstGeom prst="ellipse">
                <a:avLst/>
              </a:prstGeom>
              <a:noFill/>
              <a:ln w="15875" cap="rnd">
                <a:solidFill>
                  <a:srgbClr val="DC3729"/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7" name="Группа 16"/>
          <p:cNvGrpSpPr/>
          <p:nvPr/>
        </p:nvGrpSpPr>
        <p:grpSpPr>
          <a:xfrm>
            <a:off x="1127125" y="1757914"/>
            <a:ext cx="3463443" cy="611491"/>
            <a:chOff x="1129402" y="1253946"/>
            <a:chExt cx="3463443" cy="611491"/>
          </a:xfrm>
        </p:grpSpPr>
        <p:sp>
          <p:nvSpPr>
            <p:cNvPr id="25" name="Прямоугольник 24">
              <a:hlinkClick r:id="rId5" action="ppaction://hlinksldjump"/>
            </p:cNvPr>
            <p:cNvSpPr/>
            <p:nvPr/>
          </p:nvSpPr>
          <p:spPr>
            <a:xfrm>
              <a:off x="1820963" y="1440021"/>
              <a:ext cx="2771882" cy="26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u="sng" dirty="0">
                  <a:solidFill>
                    <a:srgbClr val="DC3729"/>
                  </a:solidFill>
                </a:rPr>
                <a:t>Пассажирский </a:t>
              </a:r>
              <a:r>
                <a:rPr lang="ru-RU" sz="1400" u="sng" dirty="0" smtClean="0">
                  <a:solidFill>
                    <a:srgbClr val="DC3729"/>
                  </a:solidFill>
                </a:rPr>
                <a:t>комплекс</a:t>
              </a:r>
              <a:endParaRPr lang="ru-RU" sz="1400" u="sng" dirty="0">
                <a:solidFill>
                  <a:srgbClr val="DC3729"/>
                </a:solidFill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129402" y="1253946"/>
              <a:ext cx="624501" cy="611491"/>
              <a:chOff x="1462544" y="1253946"/>
              <a:chExt cx="838094" cy="820634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1501922" y="1253946"/>
                <a:ext cx="759338" cy="649686"/>
                <a:chOff x="1463822" y="1253946"/>
                <a:chExt cx="759338" cy="649686"/>
              </a:xfrm>
            </p:grpSpPr>
            <p:pic>
              <p:nvPicPr>
                <p:cNvPr id="5" name="Picture 4" descr="https://www.picpng.com/images/large/traffic-sign-road-sign-shield-png-files-118139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99" t="11069" r="17585" b="10853"/>
                <a:stretch/>
              </p:blipFill>
              <p:spPr bwMode="auto">
                <a:xfrm>
                  <a:off x="1463822" y="1253946"/>
                  <a:ext cx="759338" cy="6496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Овал 10"/>
                <p:cNvSpPr/>
                <p:nvPr/>
              </p:nvSpPr>
              <p:spPr>
                <a:xfrm>
                  <a:off x="1600201" y="1658728"/>
                  <a:ext cx="50400" cy="50400"/>
                </a:xfrm>
                <a:prstGeom prst="ellipse">
                  <a:avLst/>
                </a:prstGeom>
                <a:solidFill>
                  <a:srgbClr val="DC37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Овал 11"/>
                <p:cNvSpPr/>
                <p:nvPr/>
              </p:nvSpPr>
              <p:spPr>
                <a:xfrm>
                  <a:off x="1779976" y="1658728"/>
                  <a:ext cx="50400" cy="50400"/>
                </a:xfrm>
                <a:prstGeom prst="ellipse">
                  <a:avLst/>
                </a:prstGeom>
                <a:solidFill>
                  <a:srgbClr val="DC37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3" name="Овал 32"/>
              <p:cNvSpPr/>
              <p:nvPr/>
            </p:nvSpPr>
            <p:spPr>
              <a:xfrm>
                <a:off x="1462544" y="1253946"/>
                <a:ext cx="838094" cy="820634"/>
              </a:xfrm>
              <a:prstGeom prst="ellipse">
                <a:avLst/>
              </a:prstGeom>
              <a:noFill/>
              <a:ln w="15875" cap="rnd">
                <a:solidFill>
                  <a:srgbClr val="DC3729"/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1150484" y="3353820"/>
            <a:ext cx="3860342" cy="611491"/>
            <a:chOff x="1136196" y="2282867"/>
            <a:chExt cx="3860342" cy="611491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1136196" y="2282867"/>
              <a:ext cx="624501" cy="611491"/>
              <a:chOff x="6176388" y="1253946"/>
              <a:chExt cx="838094" cy="820634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6234444" y="1322937"/>
                <a:ext cx="721982" cy="721982"/>
                <a:chOff x="6053468" y="1699949"/>
                <a:chExt cx="721982" cy="721982"/>
              </a:xfrm>
            </p:grpSpPr>
            <p:pic>
              <p:nvPicPr>
                <p:cNvPr id="4" name="Picture 2" descr="https://kwspecialprojects.com/wp-content/uploads/2017/08/noun_1095196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53468" y="1699949"/>
                  <a:ext cx="721982" cy="7219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Полилиния 17"/>
                <p:cNvSpPr/>
                <p:nvPr/>
              </p:nvSpPr>
              <p:spPr>
                <a:xfrm>
                  <a:off x="6198397" y="1826418"/>
                  <a:ext cx="167146" cy="469837"/>
                </a:xfrm>
                <a:custGeom>
                  <a:avLst/>
                  <a:gdLst>
                    <a:gd name="connsiteX0" fmla="*/ 4497 w 169377"/>
                    <a:gd name="connsiteY0" fmla="*/ 464344 h 524039"/>
                    <a:gd name="connsiteX1" fmla="*/ 168803 w 169377"/>
                    <a:gd name="connsiteY1" fmla="*/ 0 h 524039"/>
                    <a:gd name="connsiteX2" fmla="*/ 56884 w 169377"/>
                    <a:gd name="connsiteY2" fmla="*/ 466725 h 524039"/>
                    <a:gd name="connsiteX3" fmla="*/ 4497 w 169377"/>
                    <a:gd name="connsiteY3" fmla="*/ 464344 h 524039"/>
                    <a:gd name="connsiteX0" fmla="*/ 5178 w 179541"/>
                    <a:gd name="connsiteY0" fmla="*/ 471488 h 531774"/>
                    <a:gd name="connsiteX1" fmla="*/ 179009 w 179541"/>
                    <a:gd name="connsiteY1" fmla="*/ 0 h 531774"/>
                    <a:gd name="connsiteX2" fmla="*/ 57565 w 179541"/>
                    <a:gd name="connsiteY2" fmla="*/ 473869 h 531774"/>
                    <a:gd name="connsiteX3" fmla="*/ 5178 w 179541"/>
                    <a:gd name="connsiteY3" fmla="*/ 471488 h 531774"/>
                    <a:gd name="connsiteX0" fmla="*/ 2024 w 126716"/>
                    <a:gd name="connsiteY0" fmla="*/ 359570 h 405870"/>
                    <a:gd name="connsiteX1" fmla="*/ 125849 w 126716"/>
                    <a:gd name="connsiteY1" fmla="*/ 1 h 405870"/>
                    <a:gd name="connsiteX2" fmla="*/ 54411 w 126716"/>
                    <a:gd name="connsiteY2" fmla="*/ 361951 h 405870"/>
                    <a:gd name="connsiteX3" fmla="*/ 2024 w 126716"/>
                    <a:gd name="connsiteY3" fmla="*/ 359570 h 405870"/>
                    <a:gd name="connsiteX0" fmla="*/ 4834 w 174455"/>
                    <a:gd name="connsiteY0" fmla="*/ 471488 h 531774"/>
                    <a:gd name="connsiteX1" fmla="*/ 173903 w 174455"/>
                    <a:gd name="connsiteY1" fmla="*/ 0 h 531774"/>
                    <a:gd name="connsiteX2" fmla="*/ 57221 w 174455"/>
                    <a:gd name="connsiteY2" fmla="*/ 473869 h 531774"/>
                    <a:gd name="connsiteX3" fmla="*/ 4834 w 174455"/>
                    <a:gd name="connsiteY3" fmla="*/ 471488 h 531774"/>
                    <a:gd name="connsiteX0" fmla="*/ 5174 w 170028"/>
                    <a:gd name="connsiteY0" fmla="*/ 416720 h 507478"/>
                    <a:gd name="connsiteX1" fmla="*/ 169480 w 170028"/>
                    <a:gd name="connsiteY1" fmla="*/ 0 h 507478"/>
                    <a:gd name="connsiteX2" fmla="*/ 52798 w 170028"/>
                    <a:gd name="connsiteY2" fmla="*/ 473869 h 507478"/>
                    <a:gd name="connsiteX3" fmla="*/ 5174 w 170028"/>
                    <a:gd name="connsiteY3" fmla="*/ 416720 h 507478"/>
                    <a:gd name="connsiteX0" fmla="*/ 5174 w 170028"/>
                    <a:gd name="connsiteY0" fmla="*/ 416720 h 507478"/>
                    <a:gd name="connsiteX1" fmla="*/ 169480 w 170028"/>
                    <a:gd name="connsiteY1" fmla="*/ 0 h 507478"/>
                    <a:gd name="connsiteX2" fmla="*/ 52798 w 170028"/>
                    <a:gd name="connsiteY2" fmla="*/ 473869 h 507478"/>
                    <a:gd name="connsiteX3" fmla="*/ 5174 w 170028"/>
                    <a:gd name="connsiteY3" fmla="*/ 416720 h 507478"/>
                    <a:gd name="connsiteX0" fmla="*/ 5174 w 170028"/>
                    <a:gd name="connsiteY0" fmla="*/ 416720 h 507478"/>
                    <a:gd name="connsiteX1" fmla="*/ 169480 w 170028"/>
                    <a:gd name="connsiteY1" fmla="*/ 0 h 507478"/>
                    <a:gd name="connsiteX2" fmla="*/ 52798 w 170028"/>
                    <a:gd name="connsiteY2" fmla="*/ 473869 h 507478"/>
                    <a:gd name="connsiteX3" fmla="*/ 5174 w 170028"/>
                    <a:gd name="connsiteY3" fmla="*/ 416720 h 507478"/>
                    <a:gd name="connsiteX0" fmla="*/ 5174 w 170028"/>
                    <a:gd name="connsiteY0" fmla="*/ 416720 h 507478"/>
                    <a:gd name="connsiteX1" fmla="*/ 169480 w 170028"/>
                    <a:gd name="connsiteY1" fmla="*/ 0 h 507478"/>
                    <a:gd name="connsiteX2" fmla="*/ 52798 w 170028"/>
                    <a:gd name="connsiteY2" fmla="*/ 473869 h 507478"/>
                    <a:gd name="connsiteX3" fmla="*/ 5174 w 170028"/>
                    <a:gd name="connsiteY3" fmla="*/ 416720 h 507478"/>
                    <a:gd name="connsiteX0" fmla="*/ 5174 w 170028"/>
                    <a:gd name="connsiteY0" fmla="*/ 416720 h 507478"/>
                    <a:gd name="connsiteX1" fmla="*/ 169480 w 170028"/>
                    <a:gd name="connsiteY1" fmla="*/ 0 h 507478"/>
                    <a:gd name="connsiteX2" fmla="*/ 52798 w 170028"/>
                    <a:gd name="connsiteY2" fmla="*/ 473869 h 507478"/>
                    <a:gd name="connsiteX3" fmla="*/ 5174 w 170028"/>
                    <a:gd name="connsiteY3" fmla="*/ 416720 h 507478"/>
                    <a:gd name="connsiteX0" fmla="*/ 8612 w 173364"/>
                    <a:gd name="connsiteY0" fmla="*/ 416720 h 497367"/>
                    <a:gd name="connsiteX1" fmla="*/ 172918 w 173364"/>
                    <a:gd name="connsiteY1" fmla="*/ 0 h 497367"/>
                    <a:gd name="connsiteX2" fmla="*/ 32424 w 173364"/>
                    <a:gd name="connsiteY2" fmla="*/ 459582 h 497367"/>
                    <a:gd name="connsiteX3" fmla="*/ 8612 w 173364"/>
                    <a:gd name="connsiteY3" fmla="*/ 416720 h 497367"/>
                    <a:gd name="connsiteX0" fmla="*/ 8104 w 172865"/>
                    <a:gd name="connsiteY0" fmla="*/ 416720 h 498998"/>
                    <a:gd name="connsiteX1" fmla="*/ 172410 w 172865"/>
                    <a:gd name="connsiteY1" fmla="*/ 0 h 498998"/>
                    <a:gd name="connsiteX2" fmla="*/ 34297 w 172865"/>
                    <a:gd name="connsiteY2" fmla="*/ 461963 h 498998"/>
                    <a:gd name="connsiteX3" fmla="*/ 8104 w 172865"/>
                    <a:gd name="connsiteY3" fmla="*/ 416720 h 498998"/>
                    <a:gd name="connsiteX0" fmla="*/ 8104 w 172865"/>
                    <a:gd name="connsiteY0" fmla="*/ 416720 h 498998"/>
                    <a:gd name="connsiteX1" fmla="*/ 172410 w 172865"/>
                    <a:gd name="connsiteY1" fmla="*/ 0 h 498998"/>
                    <a:gd name="connsiteX2" fmla="*/ 34297 w 172865"/>
                    <a:gd name="connsiteY2" fmla="*/ 461963 h 498998"/>
                    <a:gd name="connsiteX3" fmla="*/ 8104 w 172865"/>
                    <a:gd name="connsiteY3" fmla="*/ 416720 h 498998"/>
                    <a:gd name="connsiteX0" fmla="*/ 8104 w 172826"/>
                    <a:gd name="connsiteY0" fmla="*/ 416720 h 498998"/>
                    <a:gd name="connsiteX1" fmla="*/ 172410 w 172826"/>
                    <a:gd name="connsiteY1" fmla="*/ 0 h 498998"/>
                    <a:gd name="connsiteX2" fmla="*/ 34297 w 172826"/>
                    <a:gd name="connsiteY2" fmla="*/ 461963 h 498998"/>
                    <a:gd name="connsiteX3" fmla="*/ 8104 w 172826"/>
                    <a:gd name="connsiteY3" fmla="*/ 416720 h 498998"/>
                    <a:gd name="connsiteX0" fmla="*/ 8104 w 172848"/>
                    <a:gd name="connsiteY0" fmla="*/ 416720 h 498998"/>
                    <a:gd name="connsiteX1" fmla="*/ 172410 w 172848"/>
                    <a:gd name="connsiteY1" fmla="*/ 0 h 498998"/>
                    <a:gd name="connsiteX2" fmla="*/ 34297 w 172848"/>
                    <a:gd name="connsiteY2" fmla="*/ 461963 h 498998"/>
                    <a:gd name="connsiteX3" fmla="*/ 8104 w 172848"/>
                    <a:gd name="connsiteY3" fmla="*/ 416720 h 498998"/>
                    <a:gd name="connsiteX0" fmla="*/ 16184 w 180949"/>
                    <a:gd name="connsiteY0" fmla="*/ 416720 h 507707"/>
                    <a:gd name="connsiteX1" fmla="*/ 180490 w 180949"/>
                    <a:gd name="connsiteY1" fmla="*/ 0 h 507707"/>
                    <a:gd name="connsiteX2" fmla="*/ 42377 w 180949"/>
                    <a:gd name="connsiteY2" fmla="*/ 461963 h 507707"/>
                    <a:gd name="connsiteX3" fmla="*/ 9038 w 180949"/>
                    <a:gd name="connsiteY3" fmla="*/ 485775 h 507707"/>
                    <a:gd name="connsiteX4" fmla="*/ 16184 w 180949"/>
                    <a:gd name="connsiteY4" fmla="*/ 416720 h 507707"/>
                    <a:gd name="connsiteX0" fmla="*/ 13728 w 178493"/>
                    <a:gd name="connsiteY0" fmla="*/ 416720 h 504142"/>
                    <a:gd name="connsiteX1" fmla="*/ 178034 w 178493"/>
                    <a:gd name="connsiteY1" fmla="*/ 0 h 504142"/>
                    <a:gd name="connsiteX2" fmla="*/ 39921 w 178493"/>
                    <a:gd name="connsiteY2" fmla="*/ 461963 h 504142"/>
                    <a:gd name="connsiteX3" fmla="*/ 13726 w 178493"/>
                    <a:gd name="connsiteY3" fmla="*/ 476250 h 504142"/>
                    <a:gd name="connsiteX4" fmla="*/ 13728 w 178493"/>
                    <a:gd name="connsiteY4" fmla="*/ 416720 h 504142"/>
                    <a:gd name="connsiteX0" fmla="*/ 13728 w 178493"/>
                    <a:gd name="connsiteY0" fmla="*/ 416720 h 504142"/>
                    <a:gd name="connsiteX1" fmla="*/ 178034 w 178493"/>
                    <a:gd name="connsiteY1" fmla="*/ 0 h 504142"/>
                    <a:gd name="connsiteX2" fmla="*/ 39921 w 178493"/>
                    <a:gd name="connsiteY2" fmla="*/ 461963 h 504142"/>
                    <a:gd name="connsiteX3" fmla="*/ 13726 w 178493"/>
                    <a:gd name="connsiteY3" fmla="*/ 476250 h 504142"/>
                    <a:gd name="connsiteX4" fmla="*/ 13728 w 178493"/>
                    <a:gd name="connsiteY4" fmla="*/ 416720 h 504142"/>
                    <a:gd name="connsiteX0" fmla="*/ 13728 w 178493"/>
                    <a:gd name="connsiteY0" fmla="*/ 416720 h 504142"/>
                    <a:gd name="connsiteX1" fmla="*/ 178034 w 178493"/>
                    <a:gd name="connsiteY1" fmla="*/ 0 h 504142"/>
                    <a:gd name="connsiteX2" fmla="*/ 39921 w 178493"/>
                    <a:gd name="connsiteY2" fmla="*/ 461963 h 504142"/>
                    <a:gd name="connsiteX3" fmla="*/ 13726 w 178493"/>
                    <a:gd name="connsiteY3" fmla="*/ 476250 h 504142"/>
                    <a:gd name="connsiteX4" fmla="*/ 13728 w 178493"/>
                    <a:gd name="connsiteY4" fmla="*/ 416720 h 504142"/>
                    <a:gd name="connsiteX0" fmla="*/ 13058 w 177823"/>
                    <a:gd name="connsiteY0" fmla="*/ 416720 h 500361"/>
                    <a:gd name="connsiteX1" fmla="*/ 177364 w 177823"/>
                    <a:gd name="connsiteY1" fmla="*/ 0 h 500361"/>
                    <a:gd name="connsiteX2" fmla="*/ 39251 w 177823"/>
                    <a:gd name="connsiteY2" fmla="*/ 461963 h 500361"/>
                    <a:gd name="connsiteX3" fmla="*/ 15437 w 177823"/>
                    <a:gd name="connsiteY3" fmla="*/ 464343 h 500361"/>
                    <a:gd name="connsiteX4" fmla="*/ 13058 w 177823"/>
                    <a:gd name="connsiteY4" fmla="*/ 416720 h 500361"/>
                    <a:gd name="connsiteX0" fmla="*/ 13058 w 177823"/>
                    <a:gd name="connsiteY0" fmla="*/ 416720 h 468125"/>
                    <a:gd name="connsiteX1" fmla="*/ 177364 w 177823"/>
                    <a:gd name="connsiteY1" fmla="*/ 0 h 468125"/>
                    <a:gd name="connsiteX2" fmla="*/ 39251 w 177823"/>
                    <a:gd name="connsiteY2" fmla="*/ 461963 h 468125"/>
                    <a:gd name="connsiteX3" fmla="*/ 15437 w 177823"/>
                    <a:gd name="connsiteY3" fmla="*/ 464343 h 468125"/>
                    <a:gd name="connsiteX4" fmla="*/ 13058 w 177823"/>
                    <a:gd name="connsiteY4" fmla="*/ 416720 h 468125"/>
                    <a:gd name="connsiteX0" fmla="*/ 24166 w 188931"/>
                    <a:gd name="connsiteY0" fmla="*/ 416720 h 512675"/>
                    <a:gd name="connsiteX1" fmla="*/ 188472 w 188931"/>
                    <a:gd name="connsiteY1" fmla="*/ 0 h 512675"/>
                    <a:gd name="connsiteX2" fmla="*/ 50359 w 188931"/>
                    <a:gd name="connsiteY2" fmla="*/ 461963 h 512675"/>
                    <a:gd name="connsiteX3" fmla="*/ 2733 w 188931"/>
                    <a:gd name="connsiteY3" fmla="*/ 511968 h 512675"/>
                    <a:gd name="connsiteX4" fmla="*/ 24166 w 188931"/>
                    <a:gd name="connsiteY4" fmla="*/ 416720 h 512675"/>
                    <a:gd name="connsiteX0" fmla="*/ 10906 w 175671"/>
                    <a:gd name="connsiteY0" fmla="*/ 416720 h 498606"/>
                    <a:gd name="connsiteX1" fmla="*/ 175212 w 175671"/>
                    <a:gd name="connsiteY1" fmla="*/ 0 h 498606"/>
                    <a:gd name="connsiteX2" fmla="*/ 37099 w 175671"/>
                    <a:gd name="connsiteY2" fmla="*/ 461963 h 498606"/>
                    <a:gd name="connsiteX3" fmla="*/ 22811 w 175671"/>
                    <a:gd name="connsiteY3" fmla="*/ 497680 h 498606"/>
                    <a:gd name="connsiteX4" fmla="*/ 10906 w 175671"/>
                    <a:gd name="connsiteY4" fmla="*/ 416720 h 498606"/>
                    <a:gd name="connsiteX0" fmla="*/ 24166 w 188931"/>
                    <a:gd name="connsiteY0" fmla="*/ 416720 h 512674"/>
                    <a:gd name="connsiteX1" fmla="*/ 188472 w 188931"/>
                    <a:gd name="connsiteY1" fmla="*/ 0 h 512674"/>
                    <a:gd name="connsiteX2" fmla="*/ 50359 w 188931"/>
                    <a:gd name="connsiteY2" fmla="*/ 461963 h 512674"/>
                    <a:gd name="connsiteX3" fmla="*/ 2734 w 188931"/>
                    <a:gd name="connsiteY3" fmla="*/ 511967 h 512674"/>
                    <a:gd name="connsiteX4" fmla="*/ 24166 w 188931"/>
                    <a:gd name="connsiteY4" fmla="*/ 416720 h 512674"/>
                    <a:gd name="connsiteX0" fmla="*/ 21930 w 186695"/>
                    <a:gd name="connsiteY0" fmla="*/ 416720 h 512674"/>
                    <a:gd name="connsiteX1" fmla="*/ 186236 w 186695"/>
                    <a:gd name="connsiteY1" fmla="*/ 0 h 512674"/>
                    <a:gd name="connsiteX2" fmla="*/ 48123 w 186695"/>
                    <a:gd name="connsiteY2" fmla="*/ 461963 h 512674"/>
                    <a:gd name="connsiteX3" fmla="*/ 498 w 186695"/>
                    <a:gd name="connsiteY3" fmla="*/ 511967 h 512674"/>
                    <a:gd name="connsiteX4" fmla="*/ 21930 w 186695"/>
                    <a:gd name="connsiteY4" fmla="*/ 416720 h 512674"/>
                    <a:gd name="connsiteX0" fmla="*/ 21930 w 186695"/>
                    <a:gd name="connsiteY0" fmla="*/ 416720 h 512674"/>
                    <a:gd name="connsiteX1" fmla="*/ 186236 w 186695"/>
                    <a:gd name="connsiteY1" fmla="*/ 0 h 512674"/>
                    <a:gd name="connsiteX2" fmla="*/ 48123 w 186695"/>
                    <a:gd name="connsiteY2" fmla="*/ 461963 h 512674"/>
                    <a:gd name="connsiteX3" fmla="*/ 498 w 186695"/>
                    <a:gd name="connsiteY3" fmla="*/ 511967 h 512674"/>
                    <a:gd name="connsiteX4" fmla="*/ 21930 w 186695"/>
                    <a:gd name="connsiteY4" fmla="*/ 416720 h 512674"/>
                    <a:gd name="connsiteX0" fmla="*/ 21432 w 186197"/>
                    <a:gd name="connsiteY0" fmla="*/ 416720 h 512674"/>
                    <a:gd name="connsiteX1" fmla="*/ 185738 w 186197"/>
                    <a:gd name="connsiteY1" fmla="*/ 0 h 512674"/>
                    <a:gd name="connsiteX2" fmla="*/ 47625 w 186197"/>
                    <a:gd name="connsiteY2" fmla="*/ 461963 h 512674"/>
                    <a:gd name="connsiteX3" fmla="*/ 0 w 186197"/>
                    <a:gd name="connsiteY3" fmla="*/ 511967 h 512674"/>
                    <a:gd name="connsiteX4" fmla="*/ 21432 w 186197"/>
                    <a:gd name="connsiteY4" fmla="*/ 416720 h 512674"/>
                    <a:gd name="connsiteX0" fmla="*/ 21432 w 186197"/>
                    <a:gd name="connsiteY0" fmla="*/ 416720 h 511967"/>
                    <a:gd name="connsiteX1" fmla="*/ 185738 w 186197"/>
                    <a:gd name="connsiteY1" fmla="*/ 0 h 511967"/>
                    <a:gd name="connsiteX2" fmla="*/ 47625 w 186197"/>
                    <a:gd name="connsiteY2" fmla="*/ 461963 h 511967"/>
                    <a:gd name="connsiteX3" fmla="*/ 0 w 186197"/>
                    <a:gd name="connsiteY3" fmla="*/ 511967 h 511967"/>
                    <a:gd name="connsiteX4" fmla="*/ 21432 w 186197"/>
                    <a:gd name="connsiteY4" fmla="*/ 416720 h 511967"/>
                    <a:gd name="connsiteX0" fmla="*/ 4763 w 169528"/>
                    <a:gd name="connsiteY0" fmla="*/ 416720 h 466723"/>
                    <a:gd name="connsiteX1" fmla="*/ 169069 w 169528"/>
                    <a:gd name="connsiteY1" fmla="*/ 0 h 466723"/>
                    <a:gd name="connsiteX2" fmla="*/ 30956 w 169528"/>
                    <a:gd name="connsiteY2" fmla="*/ 461963 h 466723"/>
                    <a:gd name="connsiteX3" fmla="*/ 0 w 169528"/>
                    <a:gd name="connsiteY3" fmla="*/ 466723 h 466723"/>
                    <a:gd name="connsiteX4" fmla="*/ 4763 w 169528"/>
                    <a:gd name="connsiteY4" fmla="*/ 416720 h 466723"/>
                    <a:gd name="connsiteX0" fmla="*/ 7144 w 171909"/>
                    <a:gd name="connsiteY0" fmla="*/ 416720 h 469104"/>
                    <a:gd name="connsiteX1" fmla="*/ 171450 w 171909"/>
                    <a:gd name="connsiteY1" fmla="*/ 0 h 469104"/>
                    <a:gd name="connsiteX2" fmla="*/ 33337 w 171909"/>
                    <a:gd name="connsiteY2" fmla="*/ 461963 h 469104"/>
                    <a:gd name="connsiteX3" fmla="*/ 0 w 171909"/>
                    <a:gd name="connsiteY3" fmla="*/ 469104 h 469104"/>
                    <a:gd name="connsiteX4" fmla="*/ 7144 w 171909"/>
                    <a:gd name="connsiteY4" fmla="*/ 416720 h 469104"/>
                    <a:gd name="connsiteX0" fmla="*/ 2381 w 167146"/>
                    <a:gd name="connsiteY0" fmla="*/ 416720 h 469104"/>
                    <a:gd name="connsiteX1" fmla="*/ 166687 w 167146"/>
                    <a:gd name="connsiteY1" fmla="*/ 0 h 469104"/>
                    <a:gd name="connsiteX2" fmla="*/ 28574 w 167146"/>
                    <a:gd name="connsiteY2" fmla="*/ 461963 h 469104"/>
                    <a:gd name="connsiteX3" fmla="*/ 0 w 167146"/>
                    <a:gd name="connsiteY3" fmla="*/ 469104 h 469104"/>
                    <a:gd name="connsiteX4" fmla="*/ 2381 w 167146"/>
                    <a:gd name="connsiteY4" fmla="*/ 416720 h 469104"/>
                    <a:gd name="connsiteX0" fmla="*/ 2381 w 167146"/>
                    <a:gd name="connsiteY0" fmla="*/ 419102 h 469104"/>
                    <a:gd name="connsiteX1" fmla="*/ 166687 w 167146"/>
                    <a:gd name="connsiteY1" fmla="*/ 0 h 469104"/>
                    <a:gd name="connsiteX2" fmla="*/ 28574 w 167146"/>
                    <a:gd name="connsiteY2" fmla="*/ 461963 h 469104"/>
                    <a:gd name="connsiteX3" fmla="*/ 0 w 167146"/>
                    <a:gd name="connsiteY3" fmla="*/ 469104 h 469104"/>
                    <a:gd name="connsiteX4" fmla="*/ 2381 w 167146"/>
                    <a:gd name="connsiteY4" fmla="*/ 419102 h 469104"/>
                    <a:gd name="connsiteX0" fmla="*/ 2381 w 167146"/>
                    <a:gd name="connsiteY0" fmla="*/ 419102 h 469104"/>
                    <a:gd name="connsiteX1" fmla="*/ 166687 w 167146"/>
                    <a:gd name="connsiteY1" fmla="*/ 0 h 469104"/>
                    <a:gd name="connsiteX2" fmla="*/ 28574 w 167146"/>
                    <a:gd name="connsiteY2" fmla="*/ 461963 h 469104"/>
                    <a:gd name="connsiteX3" fmla="*/ 0 w 167146"/>
                    <a:gd name="connsiteY3" fmla="*/ 469104 h 469104"/>
                    <a:gd name="connsiteX4" fmla="*/ 2381 w 167146"/>
                    <a:gd name="connsiteY4" fmla="*/ 419102 h 469104"/>
                    <a:gd name="connsiteX0" fmla="*/ 2381 w 167146"/>
                    <a:gd name="connsiteY0" fmla="*/ 419102 h 469104"/>
                    <a:gd name="connsiteX1" fmla="*/ 166687 w 167146"/>
                    <a:gd name="connsiteY1" fmla="*/ 0 h 469104"/>
                    <a:gd name="connsiteX2" fmla="*/ 28574 w 167146"/>
                    <a:gd name="connsiteY2" fmla="*/ 461963 h 469104"/>
                    <a:gd name="connsiteX3" fmla="*/ 0 w 167146"/>
                    <a:gd name="connsiteY3" fmla="*/ 469104 h 469104"/>
                    <a:gd name="connsiteX4" fmla="*/ 2381 w 167146"/>
                    <a:gd name="connsiteY4" fmla="*/ 419102 h 469104"/>
                    <a:gd name="connsiteX0" fmla="*/ 2381 w 167146"/>
                    <a:gd name="connsiteY0" fmla="*/ 419102 h 469104"/>
                    <a:gd name="connsiteX1" fmla="*/ 166687 w 167146"/>
                    <a:gd name="connsiteY1" fmla="*/ 0 h 469104"/>
                    <a:gd name="connsiteX2" fmla="*/ 28574 w 167146"/>
                    <a:gd name="connsiteY2" fmla="*/ 464344 h 469104"/>
                    <a:gd name="connsiteX3" fmla="*/ 0 w 167146"/>
                    <a:gd name="connsiteY3" fmla="*/ 469104 h 469104"/>
                    <a:gd name="connsiteX4" fmla="*/ 2381 w 167146"/>
                    <a:gd name="connsiteY4" fmla="*/ 419102 h 469104"/>
                    <a:gd name="connsiteX0" fmla="*/ 2381 w 167146"/>
                    <a:gd name="connsiteY0" fmla="*/ 419102 h 469837"/>
                    <a:gd name="connsiteX1" fmla="*/ 166687 w 167146"/>
                    <a:gd name="connsiteY1" fmla="*/ 0 h 469837"/>
                    <a:gd name="connsiteX2" fmla="*/ 28574 w 167146"/>
                    <a:gd name="connsiteY2" fmla="*/ 469106 h 469837"/>
                    <a:gd name="connsiteX3" fmla="*/ 0 w 167146"/>
                    <a:gd name="connsiteY3" fmla="*/ 469104 h 469837"/>
                    <a:gd name="connsiteX4" fmla="*/ 2381 w 167146"/>
                    <a:gd name="connsiteY4" fmla="*/ 419102 h 469837"/>
                    <a:gd name="connsiteX0" fmla="*/ 2381 w 167146"/>
                    <a:gd name="connsiteY0" fmla="*/ 419102 h 469837"/>
                    <a:gd name="connsiteX1" fmla="*/ 166687 w 167146"/>
                    <a:gd name="connsiteY1" fmla="*/ 0 h 469837"/>
                    <a:gd name="connsiteX2" fmla="*/ 28574 w 167146"/>
                    <a:gd name="connsiteY2" fmla="*/ 469106 h 469837"/>
                    <a:gd name="connsiteX3" fmla="*/ 0 w 167146"/>
                    <a:gd name="connsiteY3" fmla="*/ 469104 h 469837"/>
                    <a:gd name="connsiteX4" fmla="*/ 2381 w 167146"/>
                    <a:gd name="connsiteY4" fmla="*/ 419102 h 469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146" h="469837">
                      <a:moveTo>
                        <a:pt x="2381" y="419102"/>
                      </a:moveTo>
                      <a:cubicBezTo>
                        <a:pt x="31353" y="342506"/>
                        <a:pt x="157956" y="-397"/>
                        <a:pt x="166687" y="0"/>
                      </a:cubicBezTo>
                      <a:cubicBezTo>
                        <a:pt x="175418" y="397"/>
                        <a:pt x="57149" y="388144"/>
                        <a:pt x="28574" y="469106"/>
                      </a:cubicBezTo>
                      <a:cubicBezTo>
                        <a:pt x="4761" y="471487"/>
                        <a:pt x="30559" y="467120"/>
                        <a:pt x="0" y="469104"/>
                      </a:cubicBezTo>
                      <a:cubicBezTo>
                        <a:pt x="396" y="418701"/>
                        <a:pt x="2381" y="471490"/>
                        <a:pt x="2381" y="419102"/>
                      </a:cubicBezTo>
                      <a:close/>
                    </a:path>
                  </a:pathLst>
                </a:custGeom>
                <a:solidFill>
                  <a:srgbClr val="DC37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9" name="Овал 28"/>
              <p:cNvSpPr/>
              <p:nvPr/>
            </p:nvSpPr>
            <p:spPr>
              <a:xfrm>
                <a:off x="6176388" y="1253946"/>
                <a:ext cx="838094" cy="820634"/>
              </a:xfrm>
              <a:prstGeom prst="ellipse">
                <a:avLst/>
              </a:prstGeom>
              <a:noFill/>
              <a:ln w="15875" cap="rnd">
                <a:solidFill>
                  <a:srgbClr val="DC3729"/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2" name="Прямоугольник 41">
              <a:hlinkClick r:id="rId8" action="ppaction://hlinksldjump"/>
            </p:cNvPr>
            <p:cNvSpPr/>
            <p:nvPr/>
          </p:nvSpPr>
          <p:spPr>
            <a:xfrm>
              <a:off x="1820963" y="2406125"/>
              <a:ext cx="3175575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u="sng" dirty="0">
                  <a:solidFill>
                    <a:srgbClr val="DC3729"/>
                  </a:solidFill>
                </a:rPr>
                <a:t>Железнодорожные перевозки и </a:t>
              </a:r>
              <a:r>
                <a:rPr lang="ru-RU" sz="1400" u="sng" dirty="0" smtClean="0">
                  <a:solidFill>
                    <a:srgbClr val="DC3729"/>
                  </a:solidFill>
                </a:rPr>
                <a:t>инфраструктура</a:t>
              </a:r>
              <a:endParaRPr lang="ru-RU" sz="1400" u="sng" dirty="0">
                <a:solidFill>
                  <a:srgbClr val="DC3729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141413" y="4149610"/>
            <a:ext cx="4023401" cy="611491"/>
            <a:chOff x="1127125" y="3276885"/>
            <a:chExt cx="4023401" cy="611491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1127125" y="3276885"/>
              <a:ext cx="624501" cy="611491"/>
              <a:chOff x="6233538" y="3886711"/>
              <a:chExt cx="838094" cy="820634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6372225" y="4025451"/>
                <a:ext cx="555388" cy="484262"/>
                <a:chOff x="6053469" y="4114800"/>
                <a:chExt cx="555388" cy="484262"/>
              </a:xfrm>
            </p:grpSpPr>
            <p:pic>
              <p:nvPicPr>
                <p:cNvPr id="7" name="Picture 10" descr="https://im0-tub-ru.yandex.net/i?id=b97d7eb69a55f3bc6c690c89731bccbf&amp;n=13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53469" y="4114800"/>
                  <a:ext cx="555388" cy="4842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Равнобедренный треугольник 20"/>
                <p:cNvSpPr/>
                <p:nvPr/>
              </p:nvSpPr>
              <p:spPr>
                <a:xfrm rot="10800000">
                  <a:off x="6341268" y="4383880"/>
                  <a:ext cx="47515" cy="111917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DC37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Параллелограмм 21"/>
                <p:cNvSpPr/>
                <p:nvPr/>
              </p:nvSpPr>
              <p:spPr>
                <a:xfrm>
                  <a:off x="6267452" y="4312444"/>
                  <a:ext cx="71434" cy="107156"/>
                </a:xfrm>
                <a:prstGeom prst="parallelogram">
                  <a:avLst>
                    <a:gd name="adj" fmla="val 36906"/>
                  </a:avLst>
                </a:prstGeom>
                <a:solidFill>
                  <a:srgbClr val="DC37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6293167" y="4383880"/>
                  <a:ext cx="72377" cy="36000"/>
                </a:xfrm>
                <a:prstGeom prst="rect">
                  <a:avLst/>
                </a:prstGeom>
                <a:solidFill>
                  <a:srgbClr val="DC37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0" name="Овал 29"/>
              <p:cNvSpPr/>
              <p:nvPr/>
            </p:nvSpPr>
            <p:spPr>
              <a:xfrm>
                <a:off x="6233538" y="3886711"/>
                <a:ext cx="838094" cy="820634"/>
              </a:xfrm>
              <a:prstGeom prst="ellipse">
                <a:avLst/>
              </a:prstGeom>
              <a:noFill/>
              <a:ln w="15875" cap="rnd">
                <a:solidFill>
                  <a:srgbClr val="DC3729"/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0" name="Прямоугольник 49">
              <a:hlinkClick r:id="rId10" action="ppaction://hlinksldjump"/>
            </p:cNvPr>
            <p:cNvSpPr/>
            <p:nvPr/>
          </p:nvSpPr>
          <p:spPr>
            <a:xfrm>
              <a:off x="1820963" y="3367069"/>
              <a:ext cx="3329563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u="sng" dirty="0">
                  <a:solidFill>
                    <a:srgbClr val="DC3729"/>
                  </a:solidFill>
                </a:rPr>
                <a:t>Поддерживающая, вспомогательная деятельность </a:t>
              </a: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4904802" y="1500742"/>
            <a:ext cx="3115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Изучите темы каждого направления, используя ссылки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17984" y="1283174"/>
            <a:ext cx="3437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Направления конкурса в 2019 году</a:t>
            </a:r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:</a:t>
            </a:r>
            <a:endParaRPr lang="ru-RU" sz="1200" dirty="0"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2513" y="1376074"/>
            <a:ext cx="434084" cy="434084"/>
          </a:xfrm>
          <a:prstGeom prst="rect">
            <a:avLst/>
          </a:prstGeom>
        </p:spPr>
      </p:pic>
      <p:sp>
        <p:nvSpPr>
          <p:cNvPr id="56" name="Овал 55"/>
          <p:cNvSpPr/>
          <p:nvPr/>
        </p:nvSpPr>
        <p:spPr>
          <a:xfrm>
            <a:off x="6665128" y="1319764"/>
            <a:ext cx="438150" cy="4381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DC3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DC3729"/>
                </a:solidFill>
              </a:rPr>
              <a:t>?</a:t>
            </a:r>
            <a:endParaRPr lang="ru-RU" sz="2800" b="1" dirty="0">
              <a:solidFill>
                <a:srgbClr val="DC3729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6691331" y="2057266"/>
            <a:ext cx="3128848" cy="2171654"/>
            <a:chOff x="2228852" y="3495675"/>
            <a:chExt cx="5228390" cy="2171654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228852" y="3495675"/>
              <a:ext cx="5228390" cy="2171654"/>
            </a:xfrm>
            <a:prstGeom prst="roundRect">
              <a:avLst>
                <a:gd name="adj" fmla="val 7262"/>
              </a:avLst>
            </a:prstGeom>
            <a:pattFill prst="dotGrid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1D49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487299" y="3663542"/>
              <a:ext cx="4826692" cy="18735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ru-RU" sz="1400" b="1" dirty="0">
                  <a:solidFill>
                    <a:srgbClr val="1D4999"/>
                  </a:solidFill>
                  <a:latin typeface="RussianRail G Pro Cond" panose="02000503040000020004" pitchFamily="50" charset="-52"/>
                  <a:ea typeface="Microsoft YaHei UI Light" panose="020B0502040204020203" pitchFamily="34" charset="-122"/>
                  <a:cs typeface="Times New Roman" panose="02020603050405020304" pitchFamily="18" charset="0"/>
                </a:rPr>
                <a:t>Направление:</a:t>
              </a:r>
            </a:p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ru-RU" sz="1400" dirty="0">
                  <a:solidFill>
                    <a:srgbClr val="1D4999"/>
                  </a:solidFill>
                  <a:latin typeface="RussianRail G Pro Cond" panose="02000503040000020004" pitchFamily="50" charset="-52"/>
                  <a:ea typeface="Microsoft YaHei UI Light" panose="020B0502040204020203" pitchFamily="34" charset="-122"/>
                  <a:cs typeface="Times New Roman" panose="02020603050405020304" pitchFamily="18" charset="0"/>
                </a:rPr>
                <a:t>Железнодорожные перевозки и инфраструктура.</a:t>
              </a:r>
            </a:p>
            <a:p>
              <a:pPr>
                <a:lnSpc>
                  <a:spcPct val="114000"/>
                </a:lnSpc>
                <a:spcAft>
                  <a:spcPts val="600"/>
                </a:spcAft>
              </a:pPr>
              <a:endParaRPr lang="ru-RU" sz="1400" dirty="0">
                <a:solidFill>
                  <a:srgbClr val="1D4999"/>
                </a:solidFill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ru-RU" sz="1400" b="1" dirty="0">
                  <a:solidFill>
                    <a:srgbClr val="1D4999"/>
                  </a:solidFill>
                  <a:latin typeface="RussianRail G Pro Cond" panose="02000503040000020004" pitchFamily="50" charset="-52"/>
                  <a:ea typeface="Microsoft YaHei UI Light" panose="020B0502040204020203" pitchFamily="34" charset="-122"/>
                  <a:cs typeface="Times New Roman" panose="02020603050405020304" pitchFamily="18" charset="0"/>
                </a:rPr>
                <a:t>Тема:</a:t>
              </a:r>
            </a:p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ru-RU" sz="1400" dirty="0">
                  <a:solidFill>
                    <a:srgbClr val="1D4999"/>
                  </a:solidFill>
                  <a:latin typeface="RussianRail G Pro Cond" panose="02000503040000020004" pitchFamily="50" charset="-52"/>
                  <a:ea typeface="Microsoft YaHei UI Light" panose="020B0502040204020203" pitchFamily="34" charset="-122"/>
                  <a:cs typeface="Times New Roman" panose="02020603050405020304" pitchFamily="18" charset="0"/>
                </a:rPr>
                <a:t>Другое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 rot="9221236">
            <a:off x="-2625196" y="4394420"/>
            <a:ext cx="3712800" cy="4984111"/>
            <a:chOff x="11192655" y="-84794"/>
            <a:chExt cx="3712800" cy="4984111"/>
          </a:xfrm>
        </p:grpSpPr>
        <p:sp>
          <p:nvSpPr>
            <p:cNvPr id="68" name="Овал 67"/>
            <p:cNvSpPr/>
            <p:nvPr/>
          </p:nvSpPr>
          <p:spPr>
            <a:xfrm rot="17598409">
              <a:off x="11141872" y="109439"/>
              <a:ext cx="3758966" cy="3370500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2655" y="1186517"/>
              <a:ext cx="3712800" cy="3712800"/>
            </a:xfrm>
            <a:prstGeom prst="rect">
              <a:avLst/>
            </a:prstGeom>
          </p:spPr>
        </p:pic>
      </p:grpSp>
      <p:sp>
        <p:nvSpPr>
          <p:cNvPr id="70" name="Прямоугольник 69"/>
          <p:cNvSpPr/>
          <p:nvPr/>
        </p:nvSpPr>
        <p:spPr>
          <a:xfrm>
            <a:off x="1020256" y="5723095"/>
            <a:ext cx="5554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Выберите </a:t>
            </a:r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направление проекта из предложенных.</a:t>
            </a:r>
          </a:p>
          <a:p>
            <a:endParaRPr lang="ru-RU" sz="1200" dirty="0">
              <a:latin typeface="RussianRail G Pro Cond" panose="02000503040000020004" pitchFamily="50" charset="-52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RussianRail G Pro Cond" panose="02000503040000020004" pitchFamily="50" charset="-52"/>
                <a:ea typeface="Microsoft YaHei UI Light" panose="020B0502040204020203" pitchFamily="34" charset="-122"/>
                <a:cs typeface="Times New Roman" panose="02020603050405020304" pitchFamily="18" charset="0"/>
              </a:rPr>
              <a:t>Внутри каждого направления есть темы. Выберите ту тему, которая наиболее соответствует предлагаемому вами решению.</a:t>
            </a:r>
          </a:p>
        </p:txBody>
      </p:sp>
      <p:grpSp>
        <p:nvGrpSpPr>
          <p:cNvPr id="76" name="Группа 75"/>
          <p:cNvGrpSpPr/>
          <p:nvPr/>
        </p:nvGrpSpPr>
        <p:grpSpPr>
          <a:xfrm>
            <a:off x="333198" y="417513"/>
            <a:ext cx="438150" cy="438150"/>
            <a:chOff x="333198" y="417513"/>
            <a:chExt cx="438150" cy="438150"/>
          </a:xfrm>
        </p:grpSpPr>
        <p:sp>
          <p:nvSpPr>
            <p:cNvPr id="72" name="Овал 71"/>
            <p:cNvSpPr/>
            <p:nvPr/>
          </p:nvSpPr>
          <p:spPr>
            <a:xfrm>
              <a:off x="333198" y="417513"/>
              <a:ext cx="438150" cy="4381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DC3729"/>
                </a:solidFill>
              </a:endParaRPr>
            </a:p>
          </p:txBody>
        </p:sp>
        <p:sp>
          <p:nvSpPr>
            <p:cNvPr id="39" name="Шеврон 38"/>
            <p:cNvSpPr/>
            <p:nvPr/>
          </p:nvSpPr>
          <p:spPr>
            <a:xfrm rot="16200000">
              <a:off x="467355" y="495529"/>
              <a:ext cx="169837" cy="247444"/>
            </a:xfrm>
            <a:prstGeom prst="chevron">
              <a:avLst>
                <a:gd name="adj" fmla="val 64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4" name="Овал 73">
            <a:hlinkClick r:id="rId13" action="ppaction://hlinksldjump"/>
          </p:cNvPr>
          <p:cNvSpPr/>
          <p:nvPr/>
        </p:nvSpPr>
        <p:spPr>
          <a:xfrm>
            <a:off x="333198" y="417513"/>
            <a:ext cx="438150" cy="4381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1147135" y="2540321"/>
            <a:ext cx="4398089" cy="611491"/>
            <a:chOff x="1147149" y="4338687"/>
            <a:chExt cx="4398089" cy="611491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1147149" y="4338687"/>
              <a:ext cx="624501" cy="611491"/>
              <a:chOff x="1147149" y="4338687"/>
              <a:chExt cx="838094" cy="820634"/>
            </a:xfrm>
          </p:grpSpPr>
          <p:grpSp>
            <p:nvGrpSpPr>
              <p:cNvPr id="75" name="Группа 74"/>
              <p:cNvGrpSpPr/>
              <p:nvPr/>
            </p:nvGrpSpPr>
            <p:grpSpPr>
              <a:xfrm>
                <a:off x="1255069" y="4477777"/>
                <a:ext cx="586760" cy="586760"/>
                <a:chOff x="1548886" y="4012302"/>
                <a:chExt cx="586760" cy="586760"/>
              </a:xfrm>
            </p:grpSpPr>
            <p:grpSp>
              <p:nvGrpSpPr>
                <p:cNvPr id="78" name="Группа 77"/>
                <p:cNvGrpSpPr/>
                <p:nvPr/>
              </p:nvGrpSpPr>
              <p:grpSpPr>
                <a:xfrm>
                  <a:off x="1802454" y="4215493"/>
                  <a:ext cx="83495" cy="123283"/>
                  <a:chOff x="1802454" y="4215493"/>
                  <a:chExt cx="83495" cy="123283"/>
                </a:xfrm>
              </p:grpSpPr>
              <p:sp>
                <p:nvSpPr>
                  <p:cNvPr id="80" name="Овал 79"/>
                  <p:cNvSpPr/>
                  <p:nvPr/>
                </p:nvSpPr>
                <p:spPr>
                  <a:xfrm>
                    <a:off x="1802454" y="4255281"/>
                    <a:ext cx="83495" cy="83495"/>
                  </a:xfrm>
                  <a:prstGeom prst="ellipse">
                    <a:avLst/>
                  </a:prstGeom>
                  <a:solidFill>
                    <a:srgbClr val="DC372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" name="Равнобедренный треугольник 80"/>
                  <p:cNvSpPr/>
                  <p:nvPr/>
                </p:nvSpPr>
                <p:spPr>
                  <a:xfrm>
                    <a:off x="1802454" y="4215493"/>
                    <a:ext cx="83495" cy="68036"/>
                  </a:xfrm>
                  <a:prstGeom prst="triangle">
                    <a:avLst/>
                  </a:prstGeom>
                  <a:solidFill>
                    <a:srgbClr val="DC372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pic>
              <p:nvPicPr>
                <p:cNvPr id="79" name="Picture 8" descr="https://ya-webdesign.com/images/tank-vector-png-7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548886" y="4012302"/>
                  <a:ext cx="586760" cy="5867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7" name="Овал 76"/>
              <p:cNvSpPr/>
              <p:nvPr/>
            </p:nvSpPr>
            <p:spPr>
              <a:xfrm>
                <a:off x="1147149" y="4338687"/>
                <a:ext cx="838094" cy="820634"/>
              </a:xfrm>
              <a:prstGeom prst="ellipse">
                <a:avLst/>
              </a:prstGeom>
              <a:noFill/>
              <a:ln w="15875" cap="rnd">
                <a:solidFill>
                  <a:srgbClr val="DC3729"/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3" name="Прямоугольник 72">
              <a:hlinkClick r:id="rId15" action="ppaction://hlinksldjump"/>
            </p:cNvPr>
            <p:cNvSpPr/>
            <p:nvPr/>
          </p:nvSpPr>
          <p:spPr>
            <a:xfrm>
              <a:off x="1820963" y="4517329"/>
              <a:ext cx="3724275" cy="26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u="sng" dirty="0">
                  <a:solidFill>
                    <a:srgbClr val="DC3729"/>
                  </a:solidFill>
                </a:rPr>
                <a:t>Грузовая и коммерческая работа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06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8" grpId="0" animBg="1"/>
      <p:bldP spid="43" grpId="0"/>
      <p:bldP spid="53" grpId="0"/>
      <p:bldP spid="56" grpId="0" animBg="1"/>
      <p:bldP spid="56" grpId="1" animBg="1"/>
      <p:bldP spid="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5A699F1-8614-4EFC-9D64-32CA540FE6D3}"/>
  <p:tag name="ISPRING_RESOURCE_FOLDER" val="D:\8 Work\10_РЖД_новое звено\Руководство_демо_5.04\"/>
  <p:tag name="ISPRING_PRESENTATION_PATH" val="D:\8 Work\10_РЖД_новое звено\Руководство_демо_5.04.pptx"/>
  <p:tag name="ISPRING_PROJECT_FOLDER_UPDATED" val="1"/>
  <p:tag name="ISPRING_SCREEN_RECS_UPDATED" val="D:\8 Work\10_РЖД_новое звено\Руководство_демо_5.0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6">
      <a:majorFont>
        <a:latin typeface="RussianRail G Pro Medium"/>
        <a:ea typeface=""/>
        <a:cs typeface=""/>
      </a:majorFont>
      <a:minorFont>
        <a:latin typeface="RussianRail G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3990</Words>
  <Application>Microsoft Office PowerPoint</Application>
  <PresentationFormat>Широкоэкранный</PresentationFormat>
  <Paragraphs>576</Paragraphs>
  <Slides>29</Slides>
  <Notes>11</Notes>
  <HiddenSlides>6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Microsoft JhengHei UI Light</vt:lpstr>
      <vt:lpstr>Microsoft YaHei UI Light</vt:lpstr>
      <vt:lpstr>Arial</vt:lpstr>
      <vt:lpstr>Calibri</vt:lpstr>
      <vt:lpstr>RussianRail G Pro</vt:lpstr>
      <vt:lpstr>RussianRail G Pro Cond</vt:lpstr>
      <vt:lpstr>RussianRail G Pro Medium</vt:lpstr>
      <vt:lpstr>Times New Roman</vt:lpstr>
      <vt:lpstr>Verdana</vt:lpstr>
      <vt:lpstr>Wingdings</vt:lpstr>
      <vt:lpstr>Тема Office</vt:lpstr>
      <vt:lpstr>РУКОВОДСТВО  ПО ЗАПОЛНЕНИЮ ПАСПОРТА ПРОЕКТА</vt:lpstr>
      <vt:lpstr>Введение</vt:lpstr>
      <vt:lpstr>Блоки паспорта проекта</vt:lpstr>
      <vt:lpstr>Название проекта</vt:lpstr>
      <vt:lpstr>Текущая ситуация</vt:lpstr>
      <vt:lpstr>Схема текущей ситуации</vt:lpstr>
      <vt:lpstr>Схема текущей ситуации</vt:lpstr>
      <vt:lpstr>Заинтересованные стороны</vt:lpstr>
      <vt:lpstr>Направление и тема проекта</vt:lpstr>
      <vt:lpstr>Пассажирский комплекс</vt:lpstr>
      <vt:lpstr>Железнодорожные перевозки  и инфраструктура</vt:lpstr>
      <vt:lpstr>Грузовая и коммерческая работа</vt:lpstr>
      <vt:lpstr>Поддерживающая и вспомогательная деятельность</vt:lpstr>
      <vt:lpstr>Прорывная идея</vt:lpstr>
      <vt:lpstr>Предлагаемое решение</vt:lpstr>
      <vt:lpstr>Альтернативы и аналоги решения</vt:lpstr>
      <vt:lpstr>Уникальность вашего решения</vt:lpstr>
      <vt:lpstr>Необходимые ресурсы</vt:lpstr>
      <vt:lpstr>Эффективность</vt:lpstr>
      <vt:lpstr>Как рассчитать экономическую эффективность проекта</vt:lpstr>
      <vt:lpstr>Риски</vt:lpstr>
      <vt:lpstr>Основные этапы</vt:lpstr>
      <vt:lpstr>Основные этапы</vt:lpstr>
      <vt:lpstr>Образ конечного результата</vt:lpstr>
      <vt:lpstr>Тиражируемость  и масштабируемость</vt:lpstr>
      <vt:lpstr>Дополнительные сведения</vt:lpstr>
      <vt:lpstr>Команда</vt:lpstr>
      <vt:lpstr>Презентация в формате «OnePage»</vt:lpstr>
      <vt:lpstr>Критерии качества проектов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РУКОВОДСТВО  ПО ЗАПОЛНЕНИЮ ПАСПОРТА</dc:title>
  <dc:creator>Test</dc:creator>
  <cp:lastModifiedBy>Стрыгин Федор Игоревич</cp:lastModifiedBy>
  <cp:revision>115</cp:revision>
  <cp:lastPrinted>2019-04-16T07:16:27Z</cp:lastPrinted>
  <dcterms:created xsi:type="dcterms:W3CDTF">2019-04-04T06:41:52Z</dcterms:created>
  <dcterms:modified xsi:type="dcterms:W3CDTF">2019-04-16T07:31:47Z</dcterms:modified>
</cp:coreProperties>
</file>