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4" r:id="rId2"/>
    <p:sldId id="306" r:id="rId3"/>
    <p:sldId id="303" r:id="rId4"/>
    <p:sldId id="307" r:id="rId5"/>
    <p:sldId id="308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31938"/>
    <a:srgbClr val="4F81BD"/>
    <a:srgbClr val="E1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389" autoAdjust="0"/>
  </p:normalViewPr>
  <p:slideViewPr>
    <p:cSldViewPr snapToGrid="0">
      <p:cViewPr>
        <p:scale>
          <a:sx n="100" d="100"/>
          <a:sy n="100" d="100"/>
        </p:scale>
        <p:origin x="-31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952" y="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135" cy="496253"/>
          </a:xfrm>
          <a:prstGeom prst="rect">
            <a:avLst/>
          </a:prstGeom>
        </p:spPr>
        <p:txBody>
          <a:bodyPr vert="horz" lIns="90983" tIns="45494" rIns="90983" bIns="454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60" y="0"/>
            <a:ext cx="2946135" cy="496253"/>
          </a:xfrm>
          <a:prstGeom prst="rect">
            <a:avLst/>
          </a:prstGeom>
        </p:spPr>
        <p:txBody>
          <a:bodyPr vert="horz" lIns="90983" tIns="45494" rIns="90983" bIns="45494" rtlCol="0"/>
          <a:lstStyle>
            <a:lvl1pPr algn="r">
              <a:defRPr sz="1200"/>
            </a:lvl1pPr>
          </a:lstStyle>
          <a:p>
            <a:fld id="{4439B230-9D13-4EB0-9862-3B37DFD429F7}" type="datetimeFigureOut">
              <a:rPr lang="ru-RU" smtClean="0"/>
              <a:pPr/>
              <a:t>15.05.2015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28803"/>
            <a:ext cx="2946135" cy="496252"/>
          </a:xfrm>
          <a:prstGeom prst="rect">
            <a:avLst/>
          </a:prstGeom>
        </p:spPr>
        <p:txBody>
          <a:bodyPr vert="horz" lIns="90983" tIns="45494" rIns="90983" bIns="454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60" y="9428803"/>
            <a:ext cx="2946135" cy="496252"/>
          </a:xfrm>
          <a:prstGeom prst="rect">
            <a:avLst/>
          </a:prstGeom>
        </p:spPr>
        <p:txBody>
          <a:bodyPr vert="horz" lIns="90983" tIns="45494" rIns="90983" bIns="45494" rtlCol="0" anchor="b"/>
          <a:lstStyle>
            <a:lvl1pPr algn="r">
              <a:defRPr sz="1200"/>
            </a:lvl1pPr>
          </a:lstStyle>
          <a:p>
            <a:fld id="{6CA7BA11-707D-4A57-AC19-3D863EF5021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927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5659" cy="496332"/>
          </a:xfrm>
          <a:prstGeom prst="rect">
            <a:avLst/>
          </a:prstGeom>
        </p:spPr>
        <p:txBody>
          <a:bodyPr vert="horz" lIns="90983" tIns="45494" rIns="90983" bIns="454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59" cy="496332"/>
          </a:xfrm>
          <a:prstGeom prst="rect">
            <a:avLst/>
          </a:prstGeom>
        </p:spPr>
        <p:txBody>
          <a:bodyPr vert="horz" lIns="90983" tIns="45494" rIns="90983" bIns="45494" rtlCol="0"/>
          <a:lstStyle>
            <a:lvl1pPr algn="r">
              <a:defRPr sz="1200"/>
            </a:lvl1pPr>
          </a:lstStyle>
          <a:p>
            <a:fld id="{C0AE9802-A905-47CD-A489-75EA470FD819}" type="datetimeFigureOut">
              <a:rPr lang="ru-RU" smtClean="0"/>
              <a:pPr/>
              <a:t>15.05.2015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4" rIns="90983" bIns="454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0983" tIns="45494" rIns="90983" bIns="4549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5"/>
            <a:ext cx="2945659" cy="496332"/>
          </a:xfrm>
          <a:prstGeom prst="rect">
            <a:avLst/>
          </a:prstGeom>
        </p:spPr>
        <p:txBody>
          <a:bodyPr vert="horz" lIns="90983" tIns="45494" rIns="90983" bIns="454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5"/>
            <a:ext cx="2945659" cy="496332"/>
          </a:xfrm>
          <a:prstGeom prst="rect">
            <a:avLst/>
          </a:prstGeom>
        </p:spPr>
        <p:txBody>
          <a:bodyPr vert="horz" lIns="90983" tIns="45494" rIns="90983" bIns="45494" rtlCol="0" anchor="b"/>
          <a:lstStyle>
            <a:lvl1pPr algn="r">
              <a:defRPr sz="1200"/>
            </a:lvl1pPr>
          </a:lstStyle>
          <a:p>
            <a:fld id="{D000B631-2C34-4588-B880-58211A7854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4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0393" indent="-284766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39066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594693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0320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05947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61573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17200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72827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E30A00-6AED-4AD2-A428-3C39102E9E20}" type="datetime1">
              <a:rPr lang="ru-RU" sz="1200"/>
              <a:pPr eaLnBrk="1" hangingPunct="1"/>
              <a:t>15.05.2015</a:t>
            </a:fld>
            <a:endParaRPr lang="ru-RU" sz="120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0393" indent="-284766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39066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594693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0320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05947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61573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17200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72827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200"/>
              <a:t>Материалы для обсуждения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0393" indent="-284766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39066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594693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0320" indent="-227813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05947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61573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17200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72827" indent="-22781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5A2D55-8165-4A25-9CB8-62FBE178F68B}" type="slidenum">
              <a:rPr lang="ru-RU" sz="1200"/>
              <a:pPr eaLnBrk="1" hangingPunct="1"/>
              <a:t>1</a:t>
            </a:fld>
            <a:endParaRPr lang="ru-RU" sz="1200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859" indent="-227859">
              <a:buAutoNum type="arabicPeriod"/>
            </a:pPr>
            <a:endParaRPr lang="ru-RU" b="0" dirty="0" smtClean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0B631-2C34-4588-B880-58211A7854A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252">
              <a:defRPr/>
            </a:pPr>
            <a:endParaRPr lang="ru-RU" i="0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0B631-2C34-4588-B880-58211A7854A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80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0B631-2C34-4588-B880-58211A7854A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565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200400" lvl="7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0B631-2C34-4588-B880-58211A7854A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7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7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47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1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31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95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84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82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97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57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90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C965-5CBA-4FE5-8807-20823A532C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000" b="1" dirty="0">
              <a:solidFill>
                <a:srgbClr val="0A2973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807214949"/>
              </p:ext>
            </p:extLst>
          </p:nvPr>
        </p:nvGraphicFramePr>
        <p:xfrm>
          <a:off x="8459083" y="609600"/>
          <a:ext cx="551411" cy="38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Image" r:id="rId14" imgW="1307937" imgH="913963" progId="">
                  <p:embed/>
                </p:oleObj>
              </mc:Choice>
              <mc:Fallback>
                <p:oleObj name="Image" r:id="rId14" imgW="1307937" imgH="913963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9083" y="609600"/>
                        <a:ext cx="551411" cy="384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5" descr="logo-blue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111296" y="457202"/>
            <a:ext cx="1347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101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nsk.vtb24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27075" y="895350"/>
            <a:ext cx="7858125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FC1A21"/>
                </a:solidFill>
              </a:rPr>
              <a:t>Твой первый шаг к карьере</a:t>
            </a:r>
            <a:r>
              <a:rPr lang="en-US" sz="3200" b="1" dirty="0" smtClean="0">
                <a:solidFill>
                  <a:srgbClr val="FC1A21"/>
                </a:solidFill>
              </a:rPr>
              <a:t/>
            </a:r>
            <a:br>
              <a:rPr lang="en-US" sz="3200" b="1" dirty="0" smtClean="0">
                <a:solidFill>
                  <a:srgbClr val="FC1A21"/>
                </a:solidFill>
              </a:rPr>
            </a:br>
            <a:r>
              <a:rPr lang="ru-RU" sz="3200" b="1" dirty="0" smtClean="0">
                <a:solidFill>
                  <a:srgbClr val="FC1A21"/>
                </a:solidFill>
              </a:rPr>
              <a:t>В Банке </a:t>
            </a:r>
            <a:r>
              <a:rPr lang="ru-RU" sz="3200" b="1" dirty="0" smtClean="0">
                <a:solidFill>
                  <a:srgbClr val="002060"/>
                </a:solidFill>
              </a:rPr>
              <a:t>ВТБ</a:t>
            </a:r>
            <a:r>
              <a:rPr lang="ru-RU" sz="3200" b="1" dirty="0" smtClean="0">
                <a:solidFill>
                  <a:srgbClr val="FC1A21"/>
                </a:solidFill>
              </a:rPr>
              <a:t>24!</a:t>
            </a:r>
          </a:p>
        </p:txBody>
      </p:sp>
      <p:pic>
        <p:nvPicPr>
          <p:cNvPr id="5" name="Picture 7" descr="dir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62"/>
          <a:stretch/>
        </p:blipFill>
        <p:spPr bwMode="auto">
          <a:xfrm>
            <a:off x="2247900" y="1906163"/>
            <a:ext cx="4991100" cy="478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158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FF0000"/>
                </a:solidFill>
              </a:rPr>
              <a:t>В настоящий момент в Филиале Банка в г. Новосибирске работают  </a:t>
            </a:r>
            <a:r>
              <a:rPr lang="ru-RU" sz="1400" b="1" dirty="0" smtClean="0">
                <a:solidFill>
                  <a:srgbClr val="FF0000"/>
                </a:solidFill>
              </a:rPr>
              <a:t>58 </a:t>
            </a:r>
            <a:r>
              <a:rPr lang="ru-RU" sz="1400" b="1" dirty="0">
                <a:solidFill>
                  <a:srgbClr val="FF0000"/>
                </a:solidFill>
              </a:rPr>
              <a:t>руководителей, построивших свою карьеру с начальных ступеней (3 ТОП-менеджера и 54 линейных руководителя)</a:t>
            </a:r>
          </a:p>
        </p:txBody>
      </p:sp>
    </p:spTree>
    <p:extLst>
      <p:ext uri="{BB962C8B-B14F-4D97-AF65-F5344CB8AC3E}">
        <p14:creationId xmlns:p14="http://schemas.microsoft.com/office/powerpoint/2010/main" val="10563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"/>
            <a:ext cx="4800599" cy="638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4687"/>
                </a:solidFill>
              </a:rPr>
              <a:t>Обучение сотрудников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9100" y="2352676"/>
            <a:ext cx="4657725" cy="33718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Обучение сотрудников (изучение продуктов Банка, программ, прохождение тренингов);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Работа с наставником;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Получение сертификата.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Рисунок 4" descr="9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950118"/>
            <a:ext cx="398145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M:\DPKR\_ОТДЕЛ ОЦЕНКИ\__Личные папки\Семейкина\Картинки\24070-1u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0" b="8597"/>
          <a:stretch/>
        </p:blipFill>
        <p:spPr bwMode="auto">
          <a:xfrm>
            <a:off x="123824" y="3126581"/>
            <a:ext cx="4105275" cy="260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38751" y="6305550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personal@nsk.vtb24.ru</a:t>
            </a:r>
            <a:endParaRPr lang="ru-RU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73" y="1656917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Какие возможности профессионального роста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и развития у менять есть ?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Кто ответственен </a:t>
            </a:r>
            <a:r>
              <a:rPr lang="ru-RU" sz="1800" dirty="0">
                <a:solidFill>
                  <a:srgbClr val="002060"/>
                </a:solidFill>
              </a:rPr>
              <a:t>за мое </a:t>
            </a:r>
            <a:r>
              <a:rPr lang="ru-RU" sz="1800" dirty="0" smtClean="0">
                <a:solidFill>
                  <a:srgbClr val="002060"/>
                </a:solidFill>
              </a:rPr>
              <a:t>развитие?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>
                <a:solidFill>
                  <a:srgbClr val="002060"/>
                </a:solidFill>
              </a:rPr>
              <a:t>Какими знаниями, навыками и компетенциями я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должен </a:t>
            </a:r>
            <a:r>
              <a:rPr lang="ru-RU" sz="1800" dirty="0">
                <a:solidFill>
                  <a:srgbClr val="002060"/>
                </a:solidFill>
              </a:rPr>
              <a:t>обладать?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На </a:t>
            </a:r>
            <a:r>
              <a:rPr lang="ru-RU" sz="1800" dirty="0">
                <a:solidFill>
                  <a:srgbClr val="002060"/>
                </a:solidFill>
              </a:rPr>
              <a:t>какую должность я могу перейти?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Какой </a:t>
            </a:r>
            <a:r>
              <a:rPr lang="ru-RU" sz="1800" dirty="0">
                <a:solidFill>
                  <a:srgbClr val="002060"/>
                </a:solidFill>
              </a:rPr>
              <a:t>у меня есть выбор?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Что необходимо для моего продвижения в банке? </a:t>
            </a:r>
            <a:endParaRPr lang="ru-RU" sz="1800" dirty="0">
              <a:solidFill>
                <a:srgbClr val="00206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Могу </a:t>
            </a:r>
            <a:r>
              <a:rPr lang="ru-RU" sz="1800" dirty="0">
                <a:solidFill>
                  <a:srgbClr val="002060"/>
                </a:solidFill>
              </a:rPr>
              <a:t>ли я перейти в другой дополнительный офис Банка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или функциональное направление и </a:t>
            </a:r>
            <a:r>
              <a:rPr lang="ru-RU" sz="1800" dirty="0">
                <a:solidFill>
                  <a:srgbClr val="002060"/>
                </a:solidFill>
              </a:rPr>
              <a:t>как это </a:t>
            </a:r>
            <a:r>
              <a:rPr lang="ru-RU" sz="1800" dirty="0" smtClean="0">
                <a:solidFill>
                  <a:srgbClr val="002060"/>
                </a:solidFill>
              </a:rPr>
              <a:t>сделать?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C965-5CBA-4FE5-8807-20823A532C34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6228" y="122549"/>
            <a:ext cx="7886700" cy="39472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Программа «Карьерные маршруты»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650" y="5783353"/>
            <a:ext cx="8223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Программа «Карьерные маршруты» призвана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ответить на эти и другие вопросы по карьерному развитию.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29" y="1164142"/>
            <a:ext cx="3369166" cy="223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950" y="810199"/>
            <a:ext cx="5558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Где найти ответы на столь важные для многих сотрудников </a:t>
            </a:r>
            <a:r>
              <a:rPr lang="ru-RU" sz="2000" b="1" dirty="0" smtClean="0">
                <a:solidFill>
                  <a:srgbClr val="002060"/>
                </a:solidFill>
              </a:rPr>
              <a:t>вопросы: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75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843" y="3792626"/>
            <a:ext cx="2508852" cy="1504951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55500" dist="508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1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250" y="0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200" b="1" dirty="0" smtClean="0">
                <a:solidFill>
                  <a:srgbClr val="FC1921"/>
                </a:solidFill>
              </a:rPr>
              <a:t>Преимущества Банка </a:t>
            </a:r>
            <a:r>
              <a:rPr lang="ru-RU" sz="3200" b="1" dirty="0" smtClean="0">
                <a:solidFill>
                  <a:srgbClr val="002060"/>
                </a:solidFill>
              </a:rPr>
              <a:t>ВТБ</a:t>
            </a:r>
            <a:r>
              <a:rPr lang="ru-RU" sz="3200" b="1" dirty="0" smtClean="0">
                <a:solidFill>
                  <a:srgbClr val="FC1921"/>
                </a:solidFill>
              </a:rPr>
              <a:t>24</a:t>
            </a:r>
            <a:r>
              <a:rPr lang="ru-RU" sz="4000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95413"/>
            <a:ext cx="9036050" cy="49672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</a:t>
            </a:r>
            <a:r>
              <a:rPr lang="ru-RU" sz="2200" b="1" dirty="0" smtClean="0">
                <a:solidFill>
                  <a:srgbClr val="0A2973"/>
                </a:solidFill>
              </a:rPr>
              <a:t>Личные знакомства и возможность неформального общения с первыми лицами города </a:t>
            </a:r>
            <a:r>
              <a:rPr lang="ru-RU" sz="2200" dirty="0" smtClean="0">
                <a:solidFill>
                  <a:srgbClr val="0A2973"/>
                </a:solidFill>
              </a:rPr>
              <a:t>(органы власти, администрация, главные врачи, автодилеры, владельцы клубов и иных развлекательных заведений, ключевые застройщики</a:t>
            </a:r>
          </a:p>
          <a:p>
            <a:pPr marL="0" lvl="2" indent="0" algn="just">
              <a:lnSpc>
                <a:spcPct val="90000"/>
              </a:lnSpc>
              <a:buNone/>
              <a:defRPr/>
            </a:pPr>
            <a:endParaRPr lang="ru-RU" sz="2200" dirty="0" smtClean="0">
              <a:solidFill>
                <a:srgbClr val="0A2973"/>
              </a:solidFill>
            </a:endParaRP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Возможность построить свою карьеру за короткий срок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Становление в обществе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Ценный на рынке труда опыт работы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Стабильность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Молодой коллектив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Работа в динамично развивающемся Банке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Возможность использовать корпоративные программы кредитования</a:t>
            </a:r>
          </a:p>
          <a:p>
            <a:pPr marL="180000" lvl="2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rgbClr val="0A2973"/>
                </a:solidFill>
              </a:rPr>
              <a:t> Развитая система обучения, возможность получить и развить компетенции руководителя</a:t>
            </a:r>
          </a:p>
          <a:p>
            <a:pPr marL="914400" lvl="2" indent="0">
              <a:lnSpc>
                <a:spcPct val="90000"/>
              </a:lnSpc>
              <a:buFontTx/>
              <a:buNone/>
              <a:defRPr/>
            </a:pPr>
            <a:endParaRPr lang="ru-RU" dirty="0" smtClean="0">
              <a:solidFill>
                <a:srgbClr val="0A297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975" y="706765"/>
            <a:ext cx="7500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00CC"/>
                </a:solidFill>
              </a:rPr>
              <a:t>ВТБ</a:t>
            </a:r>
            <a:r>
              <a:rPr lang="ru-RU" sz="1600" b="1" dirty="0">
                <a:solidFill>
                  <a:srgbClr val="FF0000"/>
                </a:solidFill>
              </a:rPr>
              <a:t>24</a:t>
            </a:r>
            <a:r>
              <a:rPr lang="ru-RU" sz="1600" b="1" dirty="0">
                <a:solidFill>
                  <a:srgbClr val="0000CC"/>
                </a:solidFill>
              </a:rPr>
              <a:t> – большой Федеральный Банк. Банк для активных людей, желающих </a:t>
            </a:r>
          </a:p>
          <a:p>
            <a:pPr>
              <a:defRPr/>
            </a:pPr>
            <a:r>
              <a:rPr lang="ru-RU" sz="1600" b="1" dirty="0">
                <a:solidFill>
                  <a:srgbClr val="0000CC"/>
                </a:solidFill>
              </a:rPr>
              <a:t>реализовать свой потенциал и добиться успеха в </a:t>
            </a:r>
            <a:r>
              <a:rPr lang="ru-RU" sz="1600" b="1" dirty="0" smtClean="0">
                <a:solidFill>
                  <a:srgbClr val="0000CC"/>
                </a:solidFill>
              </a:rPr>
              <a:t>жизни</a:t>
            </a:r>
            <a:endParaRPr lang="ru-RU" sz="1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755650" y="1700213"/>
            <a:ext cx="7772400" cy="3602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600" b="1" smtClean="0">
                <a:solidFill>
                  <a:srgbClr val="FC1A21"/>
                </a:solidFill>
              </a:rPr>
              <a:t>Рискни и стань успешным в команде профессионалов,</a:t>
            </a:r>
            <a:br>
              <a:rPr lang="ru-RU" sz="3600" b="1" smtClean="0">
                <a:solidFill>
                  <a:srgbClr val="FC1A21"/>
                </a:solidFill>
              </a:rPr>
            </a:br>
            <a:r>
              <a:rPr lang="ru-RU" sz="3600" b="1" smtClean="0">
                <a:solidFill>
                  <a:srgbClr val="FC1A21"/>
                </a:solidFill>
              </a:rPr>
              <a:t>реализуй свои мечты,</a:t>
            </a:r>
            <a:br>
              <a:rPr lang="ru-RU" sz="3600" b="1" smtClean="0">
                <a:solidFill>
                  <a:srgbClr val="FC1A21"/>
                </a:solidFill>
              </a:rPr>
            </a:br>
            <a:r>
              <a:rPr lang="ru-RU" sz="3600" b="1" smtClean="0">
                <a:solidFill>
                  <a:srgbClr val="FC1A21"/>
                </a:solidFill>
              </a:rPr>
              <a:t>заработай и получи статус эксперта в своей области!</a:t>
            </a:r>
            <a:br>
              <a:rPr lang="ru-RU" sz="3600" b="1" smtClean="0">
                <a:solidFill>
                  <a:srgbClr val="FC1A21"/>
                </a:solidFill>
              </a:rPr>
            </a:br>
            <a:r>
              <a:rPr lang="ru-RU" sz="3600" b="1" smtClean="0">
                <a:solidFill>
                  <a:srgbClr val="FC1A21"/>
                </a:solidFill>
              </a:rPr>
              <a:t>Приходи в </a:t>
            </a:r>
            <a:r>
              <a:rPr lang="ru-RU" sz="3600" b="1" smtClean="0">
                <a:solidFill>
                  <a:srgbClr val="002060"/>
                </a:solidFill>
              </a:rPr>
              <a:t>ВТБ</a:t>
            </a:r>
            <a:r>
              <a:rPr lang="ru-RU" sz="3600" b="1" smtClean="0">
                <a:solidFill>
                  <a:srgbClr val="FC1A21"/>
                </a:solidFill>
              </a:rPr>
              <a:t>24!</a:t>
            </a:r>
            <a:br>
              <a:rPr lang="ru-RU" sz="3600" b="1" smtClean="0">
                <a:solidFill>
                  <a:srgbClr val="FC1A21"/>
                </a:solidFill>
              </a:rPr>
            </a:br>
            <a:r>
              <a:rPr lang="ru-RU" sz="3600" b="1" smtClean="0">
                <a:solidFill>
                  <a:srgbClr val="FC1A21"/>
                </a:solidFill>
              </a:rPr>
              <a:t/>
            </a:r>
            <a:br>
              <a:rPr lang="ru-RU" sz="3600" b="1" smtClean="0">
                <a:solidFill>
                  <a:srgbClr val="FC1A21"/>
                </a:solidFill>
              </a:rPr>
            </a:br>
            <a:r>
              <a:rPr lang="en-US" sz="1600" b="1" smtClean="0">
                <a:solidFill>
                  <a:srgbClr val="FC1A21"/>
                </a:solidFill>
                <a:hlinkClick r:id="rId3"/>
              </a:rPr>
              <a:t>personal@nsk.vtb24.ru</a:t>
            </a:r>
            <a:r>
              <a:rPr lang="en-US" sz="1600" b="1" smtClean="0">
                <a:solidFill>
                  <a:srgbClr val="FC1A21"/>
                </a:solidFill>
              </a:rPr>
              <a:t/>
            </a:r>
            <a:br>
              <a:rPr lang="en-US" sz="1600" b="1" smtClean="0">
                <a:solidFill>
                  <a:srgbClr val="FC1A21"/>
                </a:solidFill>
              </a:rPr>
            </a:br>
            <a:r>
              <a:rPr lang="en-US" sz="1600" b="1" smtClean="0">
                <a:solidFill>
                  <a:srgbClr val="FC1A21"/>
                </a:solidFill>
              </a:rPr>
              <a:t>249-24-37</a:t>
            </a:r>
            <a:r>
              <a:rPr lang="ru-RU" sz="3600" b="1" smtClean="0">
                <a:solidFill>
                  <a:srgbClr val="FC1A21"/>
                </a:solidFill>
              </a:rPr>
              <a:t/>
            </a:r>
            <a:br>
              <a:rPr lang="ru-RU" sz="3600" b="1" smtClean="0">
                <a:solidFill>
                  <a:srgbClr val="FC1A21"/>
                </a:solidFill>
              </a:rPr>
            </a:br>
            <a:endParaRPr lang="ru-RU" sz="3600" b="1" smtClean="0">
              <a:solidFill>
                <a:srgbClr val="FC1A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8905</TotalTime>
  <Words>271</Words>
  <Application>Microsoft Office PowerPoint</Application>
  <PresentationFormat>Экран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Image</vt:lpstr>
      <vt:lpstr>Твой первый шаг к карьере В Банке ВТБ24!</vt:lpstr>
      <vt:lpstr>Обучение сотрудников</vt:lpstr>
      <vt:lpstr>Программа «Карьерные маршруты»</vt:lpstr>
      <vt:lpstr>Преимущества Банка ВТБ24 </vt:lpstr>
      <vt:lpstr>Рискни и стань успешным в команде профессионалов, реализуй свои мечты, заработай и получи статус эксперта в своей области! Приходи в ВТБ24!  personal@nsk.vtb24.ru 249-24-37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Карьерные маршруты сотрудников Дополнительных офисов ВТБ24</dc:title>
  <dc:creator>Tatiana Sharshun</dc:creator>
  <cp:lastModifiedBy>Мирохина Маргарита Владимировна</cp:lastModifiedBy>
  <cp:revision>450</cp:revision>
  <cp:lastPrinted>2015-05-15T05:22:10Z</cp:lastPrinted>
  <dcterms:created xsi:type="dcterms:W3CDTF">2014-04-04T08:09:37Z</dcterms:created>
  <dcterms:modified xsi:type="dcterms:W3CDTF">2015-05-15T05:23:56Z</dcterms:modified>
</cp:coreProperties>
</file>